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9"/>
  </p:notesMasterIdLst>
  <p:sldIdLst>
    <p:sldId id="256" r:id="rId2"/>
    <p:sldId id="296" r:id="rId3"/>
    <p:sldId id="257" r:id="rId4"/>
    <p:sldId id="258" r:id="rId5"/>
    <p:sldId id="297" r:id="rId6"/>
    <p:sldId id="299" r:id="rId7"/>
    <p:sldId id="259" r:id="rId8"/>
    <p:sldId id="260" r:id="rId9"/>
    <p:sldId id="262" r:id="rId10"/>
    <p:sldId id="263" r:id="rId11"/>
    <p:sldId id="264" r:id="rId12"/>
    <p:sldId id="265" r:id="rId13"/>
    <p:sldId id="300" r:id="rId14"/>
    <p:sldId id="301" r:id="rId15"/>
    <p:sldId id="302" r:id="rId16"/>
    <p:sldId id="304" r:id="rId17"/>
    <p:sldId id="303" r:id="rId18"/>
    <p:sldId id="305" r:id="rId19"/>
    <p:sldId id="269" r:id="rId20"/>
    <p:sldId id="306" r:id="rId21"/>
    <p:sldId id="309" r:id="rId22"/>
    <p:sldId id="310" r:id="rId23"/>
    <p:sldId id="311" r:id="rId24"/>
    <p:sldId id="312" r:id="rId25"/>
    <p:sldId id="313" r:id="rId26"/>
    <p:sldId id="314" r:id="rId27"/>
    <p:sldId id="307" r:id="rId28"/>
    <p:sldId id="315" r:id="rId29"/>
    <p:sldId id="317" r:id="rId30"/>
    <p:sldId id="318" r:id="rId31"/>
    <p:sldId id="321" r:id="rId32"/>
    <p:sldId id="319" r:id="rId33"/>
    <p:sldId id="320"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Lst>
  <p:sldSz cx="9144000" cy="5143500" type="screen16x9"/>
  <p:notesSz cx="6858000" cy="9144000"/>
  <p:embeddedFontLst>
    <p:embeddedFont>
      <p:font typeface="Roboto Slab" pitchFamily="2" charset="0"/>
      <p:regular r:id="rId50"/>
      <p:bold r:id="rId51"/>
    </p:embeddedFont>
    <p:embeddedFont>
      <p:font typeface="Source Sans Pro" panose="020B0503030403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72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72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336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167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554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770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437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254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550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590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947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204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330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967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867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643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320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030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25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606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434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977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899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897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20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042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904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708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634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586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771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412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98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916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1" name="Google Shape;31;p4"/>
          <p:cNvSpPr txBox="1">
            <a:spLocks noGrp="1"/>
          </p:cNvSpPr>
          <p:nvPr>
            <p:ph type="body" idx="1"/>
          </p:nvPr>
        </p:nvSpPr>
        <p:spPr>
          <a:xfrm>
            <a:off x="1215300" y="1723650"/>
            <a:ext cx="67134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chemeClr val="dk1"/>
              </a:buClr>
              <a:buSzPts val="3600"/>
              <a:buChar char="◎"/>
              <a:defRPr sz="3600" i="1"/>
            </a:lvl1pPr>
            <a:lvl2pPr marL="914400" lvl="1" indent="-457200" algn="ctr" rtl="0">
              <a:spcBef>
                <a:spcPts val="0"/>
              </a:spcBef>
              <a:spcAft>
                <a:spcPts val="0"/>
              </a:spcAft>
              <a:buClr>
                <a:schemeClr val="dk1"/>
              </a:buClr>
              <a:buSzPts val="3600"/>
              <a:buChar char="○"/>
              <a:defRPr sz="3600" i="1"/>
            </a:lvl2pPr>
            <a:lvl3pPr marL="1371600" lvl="2" indent="-457200" algn="ctr" rtl="0">
              <a:spcBef>
                <a:spcPts val="0"/>
              </a:spcBef>
              <a:spcAft>
                <a:spcPts val="0"/>
              </a:spcAft>
              <a:buClr>
                <a:schemeClr val="dk1"/>
              </a:buClr>
              <a:buSzPts val="3600"/>
              <a:buChar char="◉"/>
              <a:defRPr sz="3600" i="1"/>
            </a:lvl3pPr>
            <a:lvl4pPr marL="1828800" lvl="3" indent="-457200" algn="ctr" rtl="0">
              <a:spcBef>
                <a:spcPts val="0"/>
              </a:spcBef>
              <a:spcAft>
                <a:spcPts val="0"/>
              </a:spcAft>
              <a:buSzPts val="3600"/>
              <a:buChar char="●"/>
              <a:defRPr sz="3600" i="1"/>
            </a:lvl4pPr>
            <a:lvl5pPr marL="2286000" lvl="4" indent="-457200" algn="ctr" rtl="0">
              <a:spcBef>
                <a:spcPts val="0"/>
              </a:spcBef>
              <a:spcAft>
                <a:spcPts val="0"/>
              </a:spcAft>
              <a:buSzPts val="3600"/>
              <a:buChar char="○"/>
              <a:defRPr sz="3600" i="1"/>
            </a:lvl5pPr>
            <a:lvl6pPr marL="2743200" lvl="5" indent="-457200" algn="ctr" rtl="0">
              <a:spcBef>
                <a:spcPts val="0"/>
              </a:spcBef>
              <a:spcAft>
                <a:spcPts val="0"/>
              </a:spcAft>
              <a:buSzPts val="3600"/>
              <a:buChar char="■"/>
              <a:defRPr sz="3600" i="1"/>
            </a:lvl6pPr>
            <a:lvl7pPr marL="3200400" lvl="6" indent="-457200" algn="ctr" rtl="0">
              <a:spcBef>
                <a:spcPts val="0"/>
              </a:spcBef>
              <a:spcAft>
                <a:spcPts val="0"/>
              </a:spcAft>
              <a:buSzPts val="3600"/>
              <a:buChar char="●"/>
              <a:defRPr sz="3600" i="1"/>
            </a:lvl7pPr>
            <a:lvl8pPr marL="3657600" lvl="7" indent="-457200" algn="ctr" rtl="0">
              <a:spcBef>
                <a:spcPts val="0"/>
              </a:spcBef>
              <a:spcAft>
                <a:spcPts val="0"/>
              </a:spcAft>
              <a:buSzPts val="3600"/>
              <a:buChar char="○"/>
              <a:defRPr sz="3600" i="1"/>
            </a:lvl8pPr>
            <a:lvl9pPr marL="4114800" lvl="8" indent="-457200" algn="ctr">
              <a:spcBef>
                <a:spcPts val="0"/>
              </a:spcBef>
              <a:spcAft>
                <a:spcPts val="0"/>
              </a:spcAft>
              <a:buSzPts val="3600"/>
              <a:buChar char="■"/>
              <a:defRPr sz="3600" i="1"/>
            </a:lvl9pPr>
          </a:lstStyle>
          <a:p>
            <a:endParaRPr/>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accent1"/>
                  </a:solidFill>
                  <a:latin typeface="Source Sans Pro"/>
                  <a:ea typeface="Source Sans Pro"/>
                  <a:cs typeface="Source Sans Pro"/>
                  <a:sym typeface="Source Sans Pro"/>
                </a:rPr>
                <a:t>“</a:t>
              </a:r>
              <a:endParaRPr sz="6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50511" y="390297"/>
            <a:ext cx="532200" cy="5355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362902" y="436125"/>
            <a:ext cx="209100" cy="369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extBox 1">
            <a:extLst>
              <a:ext uri="{FF2B5EF4-FFF2-40B4-BE49-F238E27FC236}">
                <a16:creationId xmlns:a16="http://schemas.microsoft.com/office/drawing/2014/main" id="{60D837F4-8408-0BEA-FEA8-2933F394FBF8}"/>
              </a:ext>
            </a:extLst>
          </p:cNvPr>
          <p:cNvSpPr txBox="1"/>
          <p:nvPr/>
        </p:nvSpPr>
        <p:spPr>
          <a:xfrm>
            <a:off x="4424081" y="215153"/>
            <a:ext cx="4598895" cy="307777"/>
          </a:xfrm>
          <a:prstGeom prst="rect">
            <a:avLst/>
          </a:prstGeom>
          <a:noFill/>
        </p:spPr>
        <p:txBody>
          <a:bodyPr wrap="square" rtlCol="0">
            <a:spAutoFit/>
          </a:bodyPr>
          <a:lstStyle/>
          <a:p>
            <a:r>
              <a:rPr lang="en-US">
                <a:solidFill>
                  <a:schemeClr val="accent1"/>
                </a:solidFill>
                <a:latin typeface="Times New Roman" panose="02020603050405020304" pitchFamily="18" charset="0"/>
                <a:cs typeface="Times New Roman" panose="02020603050405020304" pitchFamily="18" charset="0"/>
              </a:rPr>
              <a:t>ĐẠI HỌC KINH TẾ-KĨ THUẬT CÔNG NGHIỆP HÀ NỘI</a:t>
            </a:r>
          </a:p>
        </p:txBody>
      </p:sp>
      <p:sp>
        <p:nvSpPr>
          <p:cNvPr id="3" name="TextBox 2">
            <a:extLst>
              <a:ext uri="{FF2B5EF4-FFF2-40B4-BE49-F238E27FC236}">
                <a16:creationId xmlns:a16="http://schemas.microsoft.com/office/drawing/2014/main" id="{6D42D018-C6D6-942F-4A90-EB1969576F06}"/>
              </a:ext>
            </a:extLst>
          </p:cNvPr>
          <p:cNvSpPr txBox="1"/>
          <p:nvPr/>
        </p:nvSpPr>
        <p:spPr>
          <a:xfrm>
            <a:off x="1546412" y="1183341"/>
            <a:ext cx="4598895" cy="1169551"/>
          </a:xfrm>
          <a:prstGeom prst="rect">
            <a:avLst/>
          </a:prstGeom>
          <a:noFill/>
        </p:spPr>
        <p:txBody>
          <a:bodyPr wrap="square" rtlCol="0">
            <a:spAutoFit/>
          </a:bodyPr>
          <a:lstStyle/>
          <a:p>
            <a:r>
              <a:rPr lang="en-US" sz="4000">
                <a:ln w="0"/>
                <a:solidFill>
                  <a:schemeClr val="accent6">
                    <a:lumMod val="5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BÁO CÁO ĐỒ ÁN 1</a:t>
            </a:r>
            <a:endParaRPr lang="en-US" sz="4000">
              <a:ln w="0"/>
              <a:solidFill>
                <a:schemeClr val="accent6">
                  <a:lumMod val="50000"/>
                </a:schemeClr>
              </a:solidFill>
              <a:effectLst>
                <a:outerShdw blurRad="38100" dist="25400" dir="5400000" algn="ctr" rotWithShape="0">
                  <a:srgbClr val="6E747A">
                    <a:alpha val="43000"/>
                  </a:srgbClr>
                </a:outerShdw>
              </a:effectLst>
            </a:endParaRPr>
          </a:p>
          <a:p>
            <a:endParaRPr lang="en-US" sz="300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B20DE4A-BD69-F1EE-C3D7-A8D16CDA4B63}"/>
              </a:ext>
            </a:extLst>
          </p:cNvPr>
          <p:cNvSpPr/>
          <p:nvPr/>
        </p:nvSpPr>
        <p:spPr>
          <a:xfrm>
            <a:off x="3210089" y="2110085"/>
            <a:ext cx="2723824"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Nhóm 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19"/>
          <p:cNvSpPr txBox="1">
            <a:spLocks noGrp="1"/>
          </p:cNvSpPr>
          <p:nvPr>
            <p:ph type="title"/>
          </p:nvPr>
        </p:nvSpPr>
        <p:spPr>
          <a:xfrm>
            <a:off x="511830" y="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Biểu đồ luồng dữ liệu mức ngữ cảnh</a:t>
            </a:r>
            <a:endParaRP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6" name="Rectangle 2">
            <a:extLst>
              <a:ext uri="{FF2B5EF4-FFF2-40B4-BE49-F238E27FC236}">
                <a16:creationId xmlns:a16="http://schemas.microsoft.com/office/drawing/2014/main" id="{3C7F933A-62F5-DC1A-1873-A760FED6E038}"/>
              </a:ext>
            </a:extLst>
          </p:cNvPr>
          <p:cNvSpPr>
            <a:spLocks noChangeArrowheads="1"/>
          </p:cNvSpPr>
          <p:nvPr/>
        </p:nvSpPr>
        <p:spPr bwMode="auto">
          <a:xfrm>
            <a:off x="1112520" y="838200"/>
            <a:ext cx="110960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1">
            <a:extLst>
              <a:ext uri="{FF2B5EF4-FFF2-40B4-BE49-F238E27FC236}">
                <a16:creationId xmlns:a16="http://schemas.microsoft.com/office/drawing/2014/main" id="{1947E98A-9E42-C480-E29F-A7BA6C90D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 y="1295400"/>
            <a:ext cx="7200900" cy="3009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b="1">
                <a:effectLst/>
                <a:latin typeface="Times New Roman" panose="02020603050405020304" pitchFamily="18" charset="0"/>
                <a:ea typeface="Arial" panose="020B0604020202020204" pitchFamily="34" charset="0"/>
              </a:rPr>
              <a:t>Biểu đồ luồng dữ liệu mức đỉnh của hệ thống quản lý học sinh</a:t>
            </a:r>
            <a:endParaRPr lang="en" b="1"/>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074" name="Picture 2">
            <a:extLst>
              <a:ext uri="{FF2B5EF4-FFF2-40B4-BE49-F238E27FC236}">
                <a16:creationId xmlns:a16="http://schemas.microsoft.com/office/drawing/2014/main" id="{E25924EA-2C30-DB48-D480-2A72DA9F4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 y="951230"/>
            <a:ext cx="7430294" cy="394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213479" y="-6432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b="1">
                <a:effectLst/>
                <a:latin typeface="Times New Roman" panose="02020603050405020304" pitchFamily="18" charset="0"/>
                <a:ea typeface="Arial" panose="020B0604020202020204" pitchFamily="34" charset="0"/>
              </a:rPr>
              <a:t>Biểu đồ luồng dữ liệu mức dưới đỉnh</a:t>
            </a:r>
            <a:endParaRPr b="1"/>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5" name="TextBox 4">
            <a:extLst>
              <a:ext uri="{FF2B5EF4-FFF2-40B4-BE49-F238E27FC236}">
                <a16:creationId xmlns:a16="http://schemas.microsoft.com/office/drawing/2014/main" id="{1D6F6536-FE42-84B2-0064-2E33AD114F0E}"/>
              </a:ext>
            </a:extLst>
          </p:cNvPr>
          <p:cNvSpPr txBox="1"/>
          <p:nvPr/>
        </p:nvSpPr>
        <p:spPr>
          <a:xfrm>
            <a:off x="1500724" y="4061244"/>
            <a:ext cx="7452360" cy="307777"/>
          </a:xfrm>
          <a:prstGeom prst="rect">
            <a:avLst/>
          </a:prstGeom>
          <a:noFill/>
        </p:spPr>
        <p:txBody>
          <a:bodyPr wrap="square">
            <a:spAutoFit/>
          </a:bodyPr>
          <a:lstStyle/>
          <a:p>
            <a:r>
              <a:rPr lang="vi-VN" sz="1400" b="1">
                <a:solidFill>
                  <a:srgbClr val="000000"/>
                </a:solidFill>
                <a:effectLst/>
                <a:latin typeface="Times New Roman" panose="02020603050405020304" pitchFamily="18" charset="0"/>
                <a:ea typeface="Times New Roman" panose="02020603050405020304" pitchFamily="18" charset="0"/>
              </a:rPr>
              <a:t>Biểu đồ luồng dữ liệu mức dưới đỉnh của chức năng quản lý danh sách học sinh</a:t>
            </a:r>
            <a:endParaRPr lang="en-US" b="1"/>
          </a:p>
        </p:txBody>
      </p:sp>
      <p:pic>
        <p:nvPicPr>
          <p:cNvPr id="4098" name="Picture 2">
            <a:extLst>
              <a:ext uri="{FF2B5EF4-FFF2-40B4-BE49-F238E27FC236}">
                <a16:creationId xmlns:a16="http://schemas.microsoft.com/office/drawing/2014/main" id="{3CD0C87F-02F4-8DF2-7161-56745842D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165" y="1033624"/>
            <a:ext cx="5943600"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213479" y="-6432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b="1">
                <a:effectLst/>
                <a:latin typeface="Times New Roman" panose="02020603050405020304" pitchFamily="18" charset="0"/>
                <a:ea typeface="Arial" panose="020B0604020202020204" pitchFamily="34" charset="0"/>
              </a:rPr>
              <a:t>Biểu đồ luồng dữ liệu mức dưới đỉnh</a:t>
            </a:r>
            <a:endParaRPr b="1"/>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5" name="TextBox 4">
            <a:extLst>
              <a:ext uri="{FF2B5EF4-FFF2-40B4-BE49-F238E27FC236}">
                <a16:creationId xmlns:a16="http://schemas.microsoft.com/office/drawing/2014/main" id="{1D6F6536-FE42-84B2-0064-2E33AD114F0E}"/>
              </a:ext>
            </a:extLst>
          </p:cNvPr>
          <p:cNvSpPr txBox="1"/>
          <p:nvPr/>
        </p:nvSpPr>
        <p:spPr>
          <a:xfrm>
            <a:off x="-121920" y="4602425"/>
            <a:ext cx="8876884" cy="416524"/>
          </a:xfrm>
          <a:prstGeom prst="rect">
            <a:avLst/>
          </a:prstGeom>
          <a:noFill/>
        </p:spPr>
        <p:txBody>
          <a:bodyPr wrap="square">
            <a:spAutoFit/>
          </a:bodyPr>
          <a:lstStyle/>
          <a:p>
            <a:pPr marL="910590" marR="0" indent="-226695" algn="just">
              <a:lnSpc>
                <a:spcPct val="130000"/>
              </a:lnSpc>
              <a:spcBef>
                <a:spcPts val="200"/>
              </a:spcBef>
              <a:spcAft>
                <a:spcPts val="0"/>
              </a:spcAft>
            </a:pPr>
            <a:r>
              <a:rPr lang="vi-V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 đồ luồng dữ liệu mức dưới đỉnh của chức năng quản lý danh sách giáo viên</a:t>
            </a:r>
            <a:endParaRPr lang="en-US" sz="1800" b="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123" name="Picture 3">
            <a:extLst>
              <a:ext uri="{FF2B5EF4-FFF2-40B4-BE49-F238E27FC236}">
                <a16:creationId xmlns:a16="http://schemas.microsoft.com/office/drawing/2014/main" id="{EFE9F044-F7D3-E62C-9F46-914ACE237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79" y="715480"/>
            <a:ext cx="7513201"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472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213479" y="-6432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b="1">
                <a:effectLst/>
                <a:latin typeface="Times New Roman" panose="02020603050405020304" pitchFamily="18" charset="0"/>
                <a:ea typeface="Arial" panose="020B0604020202020204" pitchFamily="34" charset="0"/>
              </a:rPr>
              <a:t>Biểu đồ luồng dữ liệu mức dưới đỉnh</a:t>
            </a:r>
            <a:endParaRPr b="1"/>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5" name="TextBox 4">
            <a:extLst>
              <a:ext uri="{FF2B5EF4-FFF2-40B4-BE49-F238E27FC236}">
                <a16:creationId xmlns:a16="http://schemas.microsoft.com/office/drawing/2014/main" id="{1D6F6536-FE42-84B2-0064-2E33AD114F0E}"/>
              </a:ext>
            </a:extLst>
          </p:cNvPr>
          <p:cNvSpPr txBox="1"/>
          <p:nvPr/>
        </p:nvSpPr>
        <p:spPr>
          <a:xfrm>
            <a:off x="-121920" y="4602425"/>
            <a:ext cx="8876884" cy="416524"/>
          </a:xfrm>
          <a:prstGeom prst="rect">
            <a:avLst/>
          </a:prstGeom>
          <a:noFill/>
        </p:spPr>
        <p:txBody>
          <a:bodyPr wrap="square">
            <a:spAutoFit/>
          </a:bodyPr>
          <a:lstStyle/>
          <a:p>
            <a:pPr marL="910590" marR="0" indent="-226695" algn="just">
              <a:lnSpc>
                <a:spcPct val="130000"/>
              </a:lnSpc>
              <a:spcBef>
                <a:spcPts val="200"/>
              </a:spcBef>
              <a:spcAft>
                <a:spcPts val="0"/>
              </a:spcAft>
            </a:pPr>
            <a:r>
              <a:rPr lang="vi-VN" sz="1800" b="1">
                <a:solidFill>
                  <a:srgbClr val="000000"/>
                </a:solidFill>
                <a:effectLst/>
                <a:latin typeface="Times New Roman" panose="02020603050405020304" pitchFamily="18" charset="0"/>
                <a:ea typeface="Times New Roman" panose="02020603050405020304" pitchFamily="18" charset="0"/>
              </a:rPr>
              <a:t>Biểu đồ luồng dữ liệu mức dưới đỉnh của chức năng quản lý học tập</a:t>
            </a:r>
            <a:endParaRPr lang="en-US" sz="1800" b="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6ED66A31-8C71-72E4-EF73-93D5D26DF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496" y="632672"/>
            <a:ext cx="7253643"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420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213479" y="-6432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b="1">
                <a:effectLst/>
                <a:latin typeface="Times New Roman" panose="02020603050405020304" pitchFamily="18" charset="0"/>
                <a:ea typeface="Arial" panose="020B0604020202020204" pitchFamily="34" charset="0"/>
              </a:rPr>
              <a:t>Biểu đồ luồng dữ liệu mức dưới đỉnh</a:t>
            </a:r>
            <a:endParaRPr b="1"/>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5" name="TextBox 4">
            <a:extLst>
              <a:ext uri="{FF2B5EF4-FFF2-40B4-BE49-F238E27FC236}">
                <a16:creationId xmlns:a16="http://schemas.microsoft.com/office/drawing/2014/main" id="{1D6F6536-FE42-84B2-0064-2E33AD114F0E}"/>
              </a:ext>
            </a:extLst>
          </p:cNvPr>
          <p:cNvSpPr txBox="1"/>
          <p:nvPr/>
        </p:nvSpPr>
        <p:spPr>
          <a:xfrm>
            <a:off x="-198150" y="4607194"/>
            <a:ext cx="8876884" cy="416524"/>
          </a:xfrm>
          <a:prstGeom prst="rect">
            <a:avLst/>
          </a:prstGeom>
          <a:noFill/>
        </p:spPr>
        <p:txBody>
          <a:bodyPr wrap="square">
            <a:spAutoFit/>
          </a:bodyPr>
          <a:lstStyle/>
          <a:p>
            <a:pPr marL="910590" marR="0" indent="-226695" algn="just">
              <a:lnSpc>
                <a:spcPct val="130000"/>
              </a:lnSpc>
              <a:spcBef>
                <a:spcPts val="200"/>
              </a:spcBef>
              <a:spcAft>
                <a:spcPts val="0"/>
              </a:spcAft>
            </a:pPr>
            <a:r>
              <a:rPr lang="vi-VN" sz="1800" b="1">
                <a:solidFill>
                  <a:srgbClr val="000000"/>
                </a:solidFill>
                <a:effectLst/>
                <a:latin typeface="Times New Roman" panose="02020603050405020304" pitchFamily="18" charset="0"/>
                <a:ea typeface="Times New Roman" panose="02020603050405020304" pitchFamily="18" charset="0"/>
              </a:rPr>
              <a:t>Biểu đồ luồng dữ liệu mức dưới đỉnh của chức năng quản lý học phí</a:t>
            </a:r>
            <a:endParaRPr lang="en-US" sz="1800" b="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BEA9A22A-9518-ECA0-595D-D60F73DC0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335" y="658072"/>
            <a:ext cx="594360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493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title"/>
          </p:nvPr>
        </p:nvSpPr>
        <p:spPr>
          <a:xfrm>
            <a:off x="213479" y="-6432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b="1">
                <a:effectLst/>
                <a:latin typeface="Times New Roman" panose="02020603050405020304" pitchFamily="18" charset="0"/>
                <a:ea typeface="Arial" panose="020B0604020202020204" pitchFamily="34" charset="0"/>
              </a:rPr>
              <a:t>Biểu đồ luồng dữ liệu mức dưới đỉnh</a:t>
            </a:r>
            <a:endParaRPr b="1"/>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5" name="TextBox 4">
            <a:extLst>
              <a:ext uri="{FF2B5EF4-FFF2-40B4-BE49-F238E27FC236}">
                <a16:creationId xmlns:a16="http://schemas.microsoft.com/office/drawing/2014/main" id="{1D6F6536-FE42-84B2-0064-2E33AD114F0E}"/>
              </a:ext>
            </a:extLst>
          </p:cNvPr>
          <p:cNvSpPr txBox="1"/>
          <p:nvPr/>
        </p:nvSpPr>
        <p:spPr>
          <a:xfrm>
            <a:off x="-121920" y="4602425"/>
            <a:ext cx="8876884" cy="416524"/>
          </a:xfrm>
          <a:prstGeom prst="rect">
            <a:avLst/>
          </a:prstGeom>
          <a:noFill/>
        </p:spPr>
        <p:txBody>
          <a:bodyPr wrap="square">
            <a:spAutoFit/>
          </a:bodyPr>
          <a:lstStyle/>
          <a:p>
            <a:pPr marL="910590" marR="0" indent="-226695" algn="just">
              <a:lnSpc>
                <a:spcPct val="130000"/>
              </a:lnSpc>
              <a:spcBef>
                <a:spcPts val="200"/>
              </a:spcBef>
              <a:spcAft>
                <a:spcPts val="0"/>
              </a:spcAft>
            </a:pPr>
            <a:r>
              <a:rPr lang="vi-V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Biểu đồ luồng dữ liệu mức dưới đỉnh của chức năng quản lý người dùng</a:t>
            </a:r>
            <a:endParaRPr lang="en-US" sz="1800" b="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194" name="Picture 2">
            <a:extLst>
              <a:ext uri="{FF2B5EF4-FFF2-40B4-BE49-F238E27FC236}">
                <a16:creationId xmlns:a16="http://schemas.microsoft.com/office/drawing/2014/main" id="{AB20743D-06F1-8C12-0035-26BA221C7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165" y="715480"/>
            <a:ext cx="5943600" cy="352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4324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4738600" y="1668322"/>
            <a:ext cx="2877300" cy="28569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21"/>
          <p:cNvCxnSpPr/>
          <p:nvPr/>
        </p:nvCxnSpPr>
        <p:spPr>
          <a:xfrm rot="10800000" flipH="1">
            <a:off x="6793191" y="367851"/>
            <a:ext cx="638700" cy="1419600"/>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p:nvPr/>
        </p:nvCxnSpPr>
        <p:spPr>
          <a:xfrm rot="10800000" flipH="1">
            <a:off x="7194765" y="1515796"/>
            <a:ext cx="1377600" cy="570900"/>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p:nvPr/>
        </p:nvCxnSpPr>
        <p:spPr>
          <a:xfrm rot="10800000" flipH="1">
            <a:off x="7068779" y="1169826"/>
            <a:ext cx="716400" cy="806100"/>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5" name="TextBox 4">
            <a:extLst>
              <a:ext uri="{FF2B5EF4-FFF2-40B4-BE49-F238E27FC236}">
                <a16:creationId xmlns:a16="http://schemas.microsoft.com/office/drawing/2014/main" id="{1D6F6536-FE42-84B2-0064-2E33AD114F0E}"/>
              </a:ext>
            </a:extLst>
          </p:cNvPr>
          <p:cNvSpPr txBox="1"/>
          <p:nvPr/>
        </p:nvSpPr>
        <p:spPr>
          <a:xfrm>
            <a:off x="5133763" y="1042385"/>
            <a:ext cx="3756244" cy="1136721"/>
          </a:xfrm>
          <a:prstGeom prst="rect">
            <a:avLst/>
          </a:prstGeom>
          <a:noFill/>
        </p:spPr>
        <p:txBody>
          <a:bodyPr wrap="square">
            <a:spAutoFit/>
          </a:bodyPr>
          <a:lstStyle/>
          <a:p>
            <a:pPr marL="910590" marR="0" indent="-226695" algn="just">
              <a:lnSpc>
                <a:spcPct val="130000"/>
              </a:lnSpc>
              <a:spcBef>
                <a:spcPts val="200"/>
              </a:spcBef>
              <a:spcAft>
                <a:spcPts val="0"/>
              </a:spcAft>
            </a:pPr>
            <a:r>
              <a:rPr lang="vi-VN" sz="1800" b="1">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Biểu đồ luồng dữ liệu mức dưới đỉnh của chức năng báo cáo thống kê</a:t>
            </a:r>
            <a:endParaRPr lang="en-US" sz="1800" b="1">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58EB1576-9AAE-E1DB-3FFC-133EB54EE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39" y="142875"/>
            <a:ext cx="5635333" cy="500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0259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E9CE-A95B-0ED1-FCFE-B4202C504F10}"/>
              </a:ext>
            </a:extLst>
          </p:cNvPr>
          <p:cNvSpPr>
            <a:spLocks noGrp="1"/>
          </p:cNvSpPr>
          <p:nvPr>
            <p:ph type="ctrTitle"/>
          </p:nvPr>
        </p:nvSpPr>
        <p:spPr>
          <a:xfrm>
            <a:off x="2774605" y="886950"/>
            <a:ext cx="5807400" cy="1159800"/>
          </a:xfrm>
        </p:spPr>
        <p:txBody>
          <a:bodyPr/>
          <a:lstStyle/>
          <a:p>
            <a:r>
              <a:rPr lang="en-US"/>
              <a:t>Chương III</a:t>
            </a:r>
          </a:p>
        </p:txBody>
      </p:sp>
      <p:sp>
        <p:nvSpPr>
          <p:cNvPr id="4" name="TextBox 3">
            <a:extLst>
              <a:ext uri="{FF2B5EF4-FFF2-40B4-BE49-F238E27FC236}">
                <a16:creationId xmlns:a16="http://schemas.microsoft.com/office/drawing/2014/main" id="{652F4120-4AE9-5D0B-939F-0D9F97B52051}"/>
              </a:ext>
            </a:extLst>
          </p:cNvPr>
          <p:cNvSpPr txBox="1"/>
          <p:nvPr/>
        </p:nvSpPr>
        <p:spPr>
          <a:xfrm>
            <a:off x="1165860" y="2571750"/>
            <a:ext cx="6918960" cy="632609"/>
          </a:xfrm>
          <a:prstGeom prst="rect">
            <a:avLst/>
          </a:prstGeom>
          <a:noFill/>
        </p:spPr>
        <p:txBody>
          <a:bodyPr wrap="square">
            <a:spAutoFit/>
          </a:bodyPr>
          <a:lstStyle/>
          <a:p>
            <a:pPr marL="0" marR="0" indent="0" algn="just">
              <a:lnSpc>
                <a:spcPct val="130000"/>
              </a:lnSpc>
              <a:spcBef>
                <a:spcPts val="600"/>
              </a:spcBef>
              <a:spcAft>
                <a:spcPts val="750"/>
              </a:spcAft>
            </a:pPr>
            <a:r>
              <a:rPr lang="en-US" sz="3000" b="1">
                <a:solidFill>
                  <a:srgbClr val="000000"/>
                </a:solidFill>
                <a:effectLst/>
                <a:latin typeface="Times New Roman" panose="02020603050405020304" pitchFamily="18" charset="0"/>
                <a:ea typeface="Times New Roman" panose="02020603050405020304" pitchFamily="18" charset="0"/>
              </a:rPr>
              <a:t>PHÂN TÍCH HỆ THỐNG VỀ DỮ LIỆU</a:t>
            </a:r>
          </a:p>
        </p:txBody>
      </p:sp>
    </p:spTree>
    <p:extLst>
      <p:ext uri="{BB962C8B-B14F-4D97-AF65-F5344CB8AC3E}">
        <p14:creationId xmlns:p14="http://schemas.microsoft.com/office/powerpoint/2010/main" val="25228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1026" name="Picture 2">
            <a:extLst>
              <a:ext uri="{FF2B5EF4-FFF2-40B4-BE49-F238E27FC236}">
                <a16:creationId xmlns:a16="http://schemas.microsoft.com/office/drawing/2014/main" id="{520C3256-F3E4-5773-2A1B-6CF840437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055" y="61465"/>
            <a:ext cx="7310120" cy="503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Google Shape;214;p25"/>
          <p:cNvSpPr txBox="1">
            <a:spLocks noGrp="1"/>
          </p:cNvSpPr>
          <p:nvPr>
            <p:ph type="title"/>
          </p:nvPr>
        </p:nvSpPr>
        <p:spPr>
          <a:xfrm>
            <a:off x="1" y="0"/>
            <a:ext cx="7741920" cy="5072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Mô hình thực thể E-R</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C55B56D-FBE5-8961-6DA1-09BF4D07C9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6" name="Rectangle 5">
            <a:extLst>
              <a:ext uri="{FF2B5EF4-FFF2-40B4-BE49-F238E27FC236}">
                <a16:creationId xmlns:a16="http://schemas.microsoft.com/office/drawing/2014/main" id="{2DC4F827-1AB3-FB9D-6ECB-DCD18EB72C8D}"/>
              </a:ext>
            </a:extLst>
          </p:cNvPr>
          <p:cNvSpPr/>
          <p:nvPr/>
        </p:nvSpPr>
        <p:spPr>
          <a:xfrm>
            <a:off x="303174" y="94531"/>
            <a:ext cx="193514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a:ln/>
                <a:solidFill>
                  <a:schemeClr val="accent6">
                    <a:lumMod val="90000"/>
                  </a:schemeClr>
                </a:solidFill>
                <a:latin typeface="Times New Roman" panose="02020603050405020304" pitchFamily="18" charset="0"/>
                <a:cs typeface="Times New Roman" panose="02020603050405020304" pitchFamily="18" charset="0"/>
              </a:rPr>
              <a:t>Đề tài</a:t>
            </a:r>
            <a:endParaRPr lang="en-US" sz="5400" b="1" cap="none" spc="0">
              <a:ln/>
              <a:solidFill>
                <a:schemeClr val="accent6">
                  <a:lumMod val="90000"/>
                </a:schemeClr>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938142E-8A20-3CCA-35A7-11588EF21E60}"/>
              </a:ext>
            </a:extLst>
          </p:cNvPr>
          <p:cNvSpPr txBox="1"/>
          <p:nvPr/>
        </p:nvSpPr>
        <p:spPr>
          <a:xfrm>
            <a:off x="675715" y="1017861"/>
            <a:ext cx="7792570" cy="584775"/>
          </a:xfrm>
          <a:prstGeom prst="rect">
            <a:avLst/>
          </a:prstGeom>
          <a:noFill/>
        </p:spPr>
        <p:txBody>
          <a:bodyPr wrap="square" rtlCol="0">
            <a:spAutoFit/>
          </a:bodyPr>
          <a:lstStyle/>
          <a:p>
            <a:r>
              <a:rPr lang="en-US" sz="3200" b="1">
                <a:solidFill>
                  <a:schemeClr val="accent2">
                    <a:lumMod val="60000"/>
                    <a:lumOff val="40000"/>
                  </a:schemeClr>
                </a:solidFill>
              </a:rPr>
              <a:t>Xây dựng phần mềm quản lý học sinh</a:t>
            </a:r>
          </a:p>
        </p:txBody>
      </p:sp>
      <p:sp>
        <p:nvSpPr>
          <p:cNvPr id="9" name="TextBox 8">
            <a:extLst>
              <a:ext uri="{FF2B5EF4-FFF2-40B4-BE49-F238E27FC236}">
                <a16:creationId xmlns:a16="http://schemas.microsoft.com/office/drawing/2014/main" id="{574B5E73-8A44-3D85-EF5C-B2C5518AF07C}"/>
              </a:ext>
            </a:extLst>
          </p:cNvPr>
          <p:cNvSpPr txBox="1"/>
          <p:nvPr/>
        </p:nvSpPr>
        <p:spPr>
          <a:xfrm>
            <a:off x="477371" y="1835524"/>
            <a:ext cx="2245658" cy="353943"/>
          </a:xfrm>
          <a:prstGeom prst="rect">
            <a:avLst/>
          </a:prstGeom>
          <a:noFill/>
        </p:spPr>
        <p:txBody>
          <a:bodyPr wrap="square" rtlCol="0">
            <a:spAutoFit/>
          </a:bodyPr>
          <a:lstStyle/>
          <a:p>
            <a:r>
              <a:rPr lang="en-US" sz="1700" b="1">
                <a:solidFill>
                  <a:schemeClr val="accent2">
                    <a:lumMod val="60000"/>
                    <a:lumOff val="40000"/>
                  </a:schemeClr>
                </a:solidFill>
                <a:latin typeface="Times New Roman" panose="02020603050405020304" pitchFamily="18" charset="0"/>
                <a:cs typeface="Times New Roman" panose="02020603050405020304" pitchFamily="18" charset="0"/>
              </a:rPr>
              <a:t>Thành viên nhóm:</a:t>
            </a:r>
          </a:p>
        </p:txBody>
      </p:sp>
      <p:sp>
        <p:nvSpPr>
          <p:cNvPr id="18" name="TextBox 17">
            <a:extLst>
              <a:ext uri="{FF2B5EF4-FFF2-40B4-BE49-F238E27FC236}">
                <a16:creationId xmlns:a16="http://schemas.microsoft.com/office/drawing/2014/main" id="{5BF23CC8-86EF-F960-A4E3-45D9BE8F8E34}"/>
              </a:ext>
            </a:extLst>
          </p:cNvPr>
          <p:cNvSpPr txBox="1"/>
          <p:nvPr/>
        </p:nvSpPr>
        <p:spPr>
          <a:xfrm>
            <a:off x="2559423" y="1840468"/>
            <a:ext cx="3915335" cy="307777"/>
          </a:xfrm>
          <a:prstGeom prst="rect">
            <a:avLst/>
          </a:prstGeom>
          <a:noFill/>
        </p:spPr>
        <p:txBody>
          <a:bodyPr wrap="square" rtlCol="0">
            <a:spAutoFit/>
          </a:bodyPr>
          <a:lstStyle/>
          <a:p>
            <a:r>
              <a:rPr lang="en-US" b="1">
                <a:solidFill>
                  <a:schemeClr val="accent2">
                    <a:lumMod val="60000"/>
                    <a:lumOff val="40000"/>
                  </a:schemeClr>
                </a:solidFill>
                <a:latin typeface="Times New Roman" panose="02020603050405020304" pitchFamily="18" charset="0"/>
                <a:cs typeface="Times New Roman" panose="02020603050405020304" pitchFamily="18" charset="0"/>
              </a:rPr>
              <a:t>Khuất Duy Tiến                21103101236 </a:t>
            </a:r>
          </a:p>
        </p:txBody>
      </p:sp>
      <p:sp>
        <p:nvSpPr>
          <p:cNvPr id="24" name="TextBox 23">
            <a:extLst>
              <a:ext uri="{FF2B5EF4-FFF2-40B4-BE49-F238E27FC236}">
                <a16:creationId xmlns:a16="http://schemas.microsoft.com/office/drawing/2014/main" id="{D087023F-3FA4-B9D6-B89C-C29BB466E9E2}"/>
              </a:ext>
            </a:extLst>
          </p:cNvPr>
          <p:cNvSpPr txBox="1"/>
          <p:nvPr/>
        </p:nvSpPr>
        <p:spPr>
          <a:xfrm>
            <a:off x="2559423" y="2211680"/>
            <a:ext cx="3915335" cy="307777"/>
          </a:xfrm>
          <a:prstGeom prst="rect">
            <a:avLst/>
          </a:prstGeom>
          <a:noFill/>
        </p:spPr>
        <p:txBody>
          <a:bodyPr wrap="square" rtlCol="0">
            <a:spAutoFit/>
          </a:bodyPr>
          <a:lstStyle/>
          <a:p>
            <a:r>
              <a:rPr lang="en-US" b="1">
                <a:solidFill>
                  <a:schemeClr val="accent2">
                    <a:lumMod val="60000"/>
                    <a:lumOff val="40000"/>
                  </a:schemeClr>
                </a:solidFill>
                <a:latin typeface="Times New Roman" panose="02020603050405020304" pitchFamily="18" charset="0"/>
                <a:cs typeface="Times New Roman" panose="02020603050405020304" pitchFamily="18" charset="0"/>
              </a:rPr>
              <a:t>Tạ Thị Hồng Vân              21103101217 </a:t>
            </a:r>
          </a:p>
        </p:txBody>
      </p:sp>
      <p:sp>
        <p:nvSpPr>
          <p:cNvPr id="25" name="TextBox 24">
            <a:extLst>
              <a:ext uri="{FF2B5EF4-FFF2-40B4-BE49-F238E27FC236}">
                <a16:creationId xmlns:a16="http://schemas.microsoft.com/office/drawing/2014/main" id="{C5E8C6C3-ED0F-8767-ABB5-24D254BB9C3F}"/>
              </a:ext>
            </a:extLst>
          </p:cNvPr>
          <p:cNvSpPr txBox="1"/>
          <p:nvPr/>
        </p:nvSpPr>
        <p:spPr>
          <a:xfrm>
            <a:off x="2559422" y="2582892"/>
            <a:ext cx="3915335" cy="307777"/>
          </a:xfrm>
          <a:prstGeom prst="rect">
            <a:avLst/>
          </a:prstGeom>
          <a:noFill/>
        </p:spPr>
        <p:txBody>
          <a:bodyPr wrap="square" rtlCol="0">
            <a:spAutoFit/>
          </a:bodyPr>
          <a:lstStyle/>
          <a:p>
            <a:r>
              <a:rPr lang="en-US" b="1">
                <a:solidFill>
                  <a:schemeClr val="accent2">
                    <a:lumMod val="60000"/>
                    <a:lumOff val="40000"/>
                  </a:schemeClr>
                </a:solidFill>
                <a:latin typeface="Times New Roman" panose="02020603050405020304" pitchFamily="18" charset="0"/>
                <a:cs typeface="Times New Roman" panose="02020603050405020304" pitchFamily="18" charset="0"/>
              </a:rPr>
              <a:t>Nguyễn Quốc Tuấn           </a:t>
            </a:r>
            <a:r>
              <a:rPr lang="en-US" b="1" i="0">
                <a:solidFill>
                  <a:schemeClr val="accent2">
                    <a:lumMod val="60000"/>
                    <a:lumOff val="40000"/>
                  </a:schemeClr>
                </a:solidFill>
                <a:effectLst/>
                <a:latin typeface="Times New Roman" panose="02020603050405020304" pitchFamily="18" charset="0"/>
                <a:cs typeface="Times New Roman" panose="02020603050405020304" pitchFamily="18" charset="0"/>
              </a:rPr>
              <a:t>21103101223</a:t>
            </a:r>
            <a:r>
              <a:rPr lang="en-US" b="1">
                <a:solidFill>
                  <a:schemeClr val="accent2">
                    <a:lumMod val="60000"/>
                    <a:lumOff val="40000"/>
                  </a:schemeClr>
                </a:solidFill>
                <a:latin typeface="Times New Roman" panose="02020603050405020304" pitchFamily="18" charset="0"/>
                <a:cs typeface="Times New Roman" panose="02020603050405020304" pitchFamily="18" charset="0"/>
              </a:rPr>
              <a:t> </a:t>
            </a:r>
          </a:p>
        </p:txBody>
      </p:sp>
      <p:sp>
        <p:nvSpPr>
          <p:cNvPr id="26" name="TextBox 25">
            <a:extLst>
              <a:ext uri="{FF2B5EF4-FFF2-40B4-BE49-F238E27FC236}">
                <a16:creationId xmlns:a16="http://schemas.microsoft.com/office/drawing/2014/main" id="{A58863DC-F1E1-E446-5190-21D59553F4F0}"/>
              </a:ext>
            </a:extLst>
          </p:cNvPr>
          <p:cNvSpPr txBox="1"/>
          <p:nvPr/>
        </p:nvSpPr>
        <p:spPr>
          <a:xfrm>
            <a:off x="2559422" y="2954519"/>
            <a:ext cx="3915335" cy="307777"/>
          </a:xfrm>
          <a:prstGeom prst="rect">
            <a:avLst/>
          </a:prstGeom>
          <a:noFill/>
        </p:spPr>
        <p:txBody>
          <a:bodyPr wrap="square" rtlCol="0">
            <a:spAutoFit/>
          </a:bodyPr>
          <a:lstStyle/>
          <a:p>
            <a:r>
              <a:rPr lang="en-US" b="1">
                <a:solidFill>
                  <a:schemeClr val="accent2">
                    <a:lumMod val="60000"/>
                    <a:lumOff val="40000"/>
                  </a:schemeClr>
                </a:solidFill>
                <a:latin typeface="Times New Roman" panose="02020603050405020304" pitchFamily="18" charset="0"/>
                <a:cs typeface="Times New Roman" panose="02020603050405020304" pitchFamily="18" charset="0"/>
              </a:rPr>
              <a:t>Nguyễn Văn Quang           21103101195 </a:t>
            </a:r>
          </a:p>
        </p:txBody>
      </p:sp>
      <p:sp>
        <p:nvSpPr>
          <p:cNvPr id="27" name="TextBox 26">
            <a:extLst>
              <a:ext uri="{FF2B5EF4-FFF2-40B4-BE49-F238E27FC236}">
                <a16:creationId xmlns:a16="http://schemas.microsoft.com/office/drawing/2014/main" id="{F147AE1A-E2CF-21E5-E8BF-A5329A6B254E}"/>
              </a:ext>
            </a:extLst>
          </p:cNvPr>
          <p:cNvSpPr txBox="1"/>
          <p:nvPr/>
        </p:nvSpPr>
        <p:spPr>
          <a:xfrm>
            <a:off x="2559421" y="3325316"/>
            <a:ext cx="3915335" cy="307777"/>
          </a:xfrm>
          <a:prstGeom prst="rect">
            <a:avLst/>
          </a:prstGeom>
          <a:noFill/>
        </p:spPr>
        <p:txBody>
          <a:bodyPr wrap="square" rtlCol="0">
            <a:spAutoFit/>
          </a:bodyPr>
          <a:lstStyle/>
          <a:p>
            <a:r>
              <a:rPr lang="en-US" b="1">
                <a:solidFill>
                  <a:schemeClr val="accent2">
                    <a:lumMod val="60000"/>
                    <a:lumOff val="40000"/>
                  </a:schemeClr>
                </a:solidFill>
                <a:latin typeface="Times New Roman" panose="02020603050405020304" pitchFamily="18" charset="0"/>
                <a:cs typeface="Times New Roman" panose="02020603050405020304" pitchFamily="18" charset="0"/>
              </a:rPr>
              <a:t>Nguyễn Xuân Quý             21103101222 </a:t>
            </a:r>
          </a:p>
        </p:txBody>
      </p:sp>
      <p:sp>
        <p:nvSpPr>
          <p:cNvPr id="28" name="TextBox 27">
            <a:extLst>
              <a:ext uri="{FF2B5EF4-FFF2-40B4-BE49-F238E27FC236}">
                <a16:creationId xmlns:a16="http://schemas.microsoft.com/office/drawing/2014/main" id="{9710D77F-89CB-DBD8-DBCB-C8F10918BE5E}"/>
              </a:ext>
            </a:extLst>
          </p:cNvPr>
          <p:cNvSpPr txBox="1"/>
          <p:nvPr/>
        </p:nvSpPr>
        <p:spPr>
          <a:xfrm>
            <a:off x="2545974" y="3696113"/>
            <a:ext cx="3915335" cy="307777"/>
          </a:xfrm>
          <a:prstGeom prst="rect">
            <a:avLst/>
          </a:prstGeom>
          <a:noFill/>
        </p:spPr>
        <p:txBody>
          <a:bodyPr wrap="square" rtlCol="0">
            <a:spAutoFit/>
          </a:bodyPr>
          <a:lstStyle/>
          <a:p>
            <a:r>
              <a:rPr lang="en-US" b="1">
                <a:solidFill>
                  <a:schemeClr val="accent2">
                    <a:lumMod val="60000"/>
                    <a:lumOff val="40000"/>
                  </a:schemeClr>
                </a:solidFill>
                <a:latin typeface="Times New Roman" panose="02020603050405020304" pitchFamily="18" charset="0"/>
                <a:cs typeface="Times New Roman" panose="02020603050405020304" pitchFamily="18" charset="0"/>
              </a:rPr>
              <a:t>Nguyễn Thành Tâm           21103100158</a:t>
            </a:r>
          </a:p>
        </p:txBody>
      </p:sp>
      <p:sp>
        <p:nvSpPr>
          <p:cNvPr id="29" name="TextBox 28">
            <a:extLst>
              <a:ext uri="{FF2B5EF4-FFF2-40B4-BE49-F238E27FC236}">
                <a16:creationId xmlns:a16="http://schemas.microsoft.com/office/drawing/2014/main" id="{89235633-F5AA-4645-3ADB-4E13C4440B85}"/>
              </a:ext>
            </a:extLst>
          </p:cNvPr>
          <p:cNvSpPr txBox="1"/>
          <p:nvPr/>
        </p:nvSpPr>
        <p:spPr>
          <a:xfrm>
            <a:off x="239806" y="4137581"/>
            <a:ext cx="3727076" cy="307777"/>
          </a:xfrm>
          <a:prstGeom prst="rect">
            <a:avLst/>
          </a:prstGeom>
          <a:noFill/>
        </p:spPr>
        <p:txBody>
          <a:bodyPr wrap="square" rtlCol="0">
            <a:spAutoFit/>
          </a:bodyPr>
          <a:lstStyle/>
          <a:p>
            <a:pPr marL="0" lvl="0" indent="0" algn="l" rtl="0">
              <a:spcBef>
                <a:spcPts val="1000"/>
              </a:spcBef>
              <a:spcAft>
                <a:spcPts val="0"/>
              </a:spcAft>
              <a:buNone/>
            </a:pPr>
            <a:r>
              <a:rPr lang="en-US" sz="1400" b="1">
                <a:solidFill>
                  <a:schemeClr val="accent2"/>
                </a:solidFill>
                <a:latin typeface="Source Sans Pro"/>
                <a:ea typeface="Source Sans Pro"/>
                <a:cs typeface="Source Sans Pro"/>
                <a:sym typeface="Source Sans Pro"/>
              </a:rPr>
              <a:t>Giảng viên hướng dẫn: Th.s Đỗ Tuấn Hạnh</a:t>
            </a:r>
          </a:p>
        </p:txBody>
      </p:sp>
    </p:spTree>
    <p:extLst>
      <p:ext uri="{BB962C8B-B14F-4D97-AF65-F5344CB8AC3E}">
        <p14:creationId xmlns:p14="http://schemas.microsoft.com/office/powerpoint/2010/main" val="135346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786150" y="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CHƯƠNG IV: </a:t>
            </a:r>
            <a:r>
              <a:rPr lang="vi-VN">
                <a:effectLst/>
                <a:latin typeface="Times New Roman" panose="02020603050405020304" pitchFamily="18" charset="0"/>
                <a:ea typeface="Arial" panose="020B0604020202020204" pitchFamily="34" charset="0"/>
              </a:rPr>
              <a:t>THIẾT KẾ HỆ THỐNG</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3" name="TextBox 2">
            <a:extLst>
              <a:ext uri="{FF2B5EF4-FFF2-40B4-BE49-F238E27FC236}">
                <a16:creationId xmlns:a16="http://schemas.microsoft.com/office/drawing/2014/main" id="{379528A3-C5C5-93B9-0783-3A85D1D59EFD}"/>
              </a:ext>
            </a:extLst>
          </p:cNvPr>
          <p:cNvSpPr txBox="1"/>
          <p:nvPr/>
        </p:nvSpPr>
        <p:spPr>
          <a:xfrm>
            <a:off x="548640" y="793760"/>
            <a:ext cx="4572000" cy="307777"/>
          </a:xfrm>
          <a:prstGeom prst="rect">
            <a:avLst/>
          </a:prstGeom>
          <a:noFill/>
        </p:spPr>
        <p:txBody>
          <a:bodyPr wrap="square">
            <a:spAutoFit/>
          </a:bodyPr>
          <a:lstStyle/>
          <a:p>
            <a:r>
              <a:rPr lang="en" sz="1400"/>
              <a:t>Bảng lớp học</a:t>
            </a:r>
            <a:endParaRPr lang="en-US"/>
          </a:p>
        </p:txBody>
      </p:sp>
      <p:pic>
        <p:nvPicPr>
          <p:cNvPr id="4" name="Picture 3">
            <a:extLst>
              <a:ext uri="{FF2B5EF4-FFF2-40B4-BE49-F238E27FC236}">
                <a16:creationId xmlns:a16="http://schemas.microsoft.com/office/drawing/2014/main" id="{CEB00C08-107F-F846-7B32-98F4834C721D}"/>
              </a:ext>
            </a:extLst>
          </p:cNvPr>
          <p:cNvPicPr>
            <a:picLocks noChangeAspect="1"/>
          </p:cNvPicPr>
          <p:nvPr/>
        </p:nvPicPr>
        <p:blipFill>
          <a:blip r:embed="rId3"/>
          <a:stretch>
            <a:fillRect/>
          </a:stretch>
        </p:blipFill>
        <p:spPr>
          <a:xfrm>
            <a:off x="3550474" y="621477"/>
            <a:ext cx="5128260" cy="1432560"/>
          </a:xfrm>
          <a:prstGeom prst="rect">
            <a:avLst/>
          </a:prstGeom>
        </p:spPr>
      </p:pic>
      <p:pic>
        <p:nvPicPr>
          <p:cNvPr id="5" name="Picture 4">
            <a:extLst>
              <a:ext uri="{FF2B5EF4-FFF2-40B4-BE49-F238E27FC236}">
                <a16:creationId xmlns:a16="http://schemas.microsoft.com/office/drawing/2014/main" id="{47DE708D-34CE-94A9-76CA-E8208075F21F}"/>
              </a:ext>
            </a:extLst>
          </p:cNvPr>
          <p:cNvPicPr>
            <a:picLocks noChangeAspect="1"/>
          </p:cNvPicPr>
          <p:nvPr/>
        </p:nvPicPr>
        <p:blipFill>
          <a:blip r:embed="rId4"/>
          <a:stretch>
            <a:fillRect/>
          </a:stretch>
        </p:blipFill>
        <p:spPr>
          <a:xfrm>
            <a:off x="135761" y="1787444"/>
            <a:ext cx="4357658" cy="3306693"/>
          </a:xfrm>
          <a:prstGeom prst="rect">
            <a:avLst/>
          </a:prstGeom>
        </p:spPr>
      </p:pic>
    </p:spTree>
    <p:extLst>
      <p:ext uri="{BB962C8B-B14F-4D97-AF65-F5344CB8AC3E}">
        <p14:creationId xmlns:p14="http://schemas.microsoft.com/office/powerpoint/2010/main" val="1085834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786150" y="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CHƯƠNG IV: </a:t>
            </a:r>
            <a:r>
              <a:rPr lang="vi-VN">
                <a:effectLst/>
                <a:latin typeface="Times New Roman" panose="02020603050405020304" pitchFamily="18" charset="0"/>
                <a:ea typeface="Arial" panose="020B0604020202020204" pitchFamily="34" charset="0"/>
              </a:rPr>
              <a:t>THIẾT KẾ HỆ THỐNG</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TextBox 2">
            <a:extLst>
              <a:ext uri="{FF2B5EF4-FFF2-40B4-BE49-F238E27FC236}">
                <a16:creationId xmlns:a16="http://schemas.microsoft.com/office/drawing/2014/main" id="{379528A3-C5C5-93B9-0783-3A85D1D59EFD}"/>
              </a:ext>
            </a:extLst>
          </p:cNvPr>
          <p:cNvSpPr txBox="1"/>
          <p:nvPr/>
        </p:nvSpPr>
        <p:spPr>
          <a:xfrm>
            <a:off x="548640" y="793760"/>
            <a:ext cx="4572000" cy="307777"/>
          </a:xfrm>
          <a:prstGeom prst="rect">
            <a:avLst/>
          </a:prstGeom>
          <a:noFill/>
        </p:spPr>
        <p:txBody>
          <a:bodyPr wrap="square">
            <a:spAutoFit/>
          </a:bodyPr>
          <a:lstStyle/>
          <a:p>
            <a:r>
              <a:rPr lang="en" sz="1400"/>
              <a:t>Bảng lịch học</a:t>
            </a:r>
            <a:endParaRPr lang="en-US"/>
          </a:p>
        </p:txBody>
      </p:sp>
      <p:pic>
        <p:nvPicPr>
          <p:cNvPr id="6" name="Picture 5">
            <a:extLst>
              <a:ext uri="{FF2B5EF4-FFF2-40B4-BE49-F238E27FC236}">
                <a16:creationId xmlns:a16="http://schemas.microsoft.com/office/drawing/2014/main" id="{921E66C8-2614-55E0-0612-A83EEA4EB341}"/>
              </a:ext>
            </a:extLst>
          </p:cNvPr>
          <p:cNvPicPr>
            <a:picLocks noChangeAspect="1"/>
          </p:cNvPicPr>
          <p:nvPr/>
        </p:nvPicPr>
        <p:blipFill>
          <a:blip r:embed="rId3"/>
          <a:stretch>
            <a:fillRect/>
          </a:stretch>
        </p:blipFill>
        <p:spPr>
          <a:xfrm>
            <a:off x="4015740" y="1897331"/>
            <a:ext cx="5158740" cy="1508760"/>
          </a:xfrm>
          <a:prstGeom prst="rect">
            <a:avLst/>
          </a:prstGeom>
        </p:spPr>
      </p:pic>
      <p:pic>
        <p:nvPicPr>
          <p:cNvPr id="7" name="Picture 6">
            <a:extLst>
              <a:ext uri="{FF2B5EF4-FFF2-40B4-BE49-F238E27FC236}">
                <a16:creationId xmlns:a16="http://schemas.microsoft.com/office/drawing/2014/main" id="{868751B0-388E-C571-E940-86122028D180}"/>
              </a:ext>
            </a:extLst>
          </p:cNvPr>
          <p:cNvPicPr>
            <a:picLocks noChangeAspect="1"/>
          </p:cNvPicPr>
          <p:nvPr/>
        </p:nvPicPr>
        <p:blipFill>
          <a:blip r:embed="rId4"/>
          <a:stretch>
            <a:fillRect/>
          </a:stretch>
        </p:blipFill>
        <p:spPr>
          <a:xfrm>
            <a:off x="0" y="1668731"/>
            <a:ext cx="4015740" cy="3474720"/>
          </a:xfrm>
          <a:prstGeom prst="rect">
            <a:avLst/>
          </a:prstGeom>
        </p:spPr>
      </p:pic>
    </p:spTree>
    <p:extLst>
      <p:ext uri="{BB962C8B-B14F-4D97-AF65-F5344CB8AC3E}">
        <p14:creationId xmlns:p14="http://schemas.microsoft.com/office/powerpoint/2010/main" val="4008508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3491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CHƯƠNG IV: </a:t>
            </a:r>
            <a:r>
              <a:rPr lang="vi-VN">
                <a:effectLst/>
                <a:latin typeface="Times New Roman" panose="02020603050405020304" pitchFamily="18" charset="0"/>
                <a:ea typeface="Arial" panose="020B0604020202020204" pitchFamily="34" charset="0"/>
              </a:rPr>
              <a:t>THIẾT KẾ HỆ THỐNG</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TextBox 2">
            <a:extLst>
              <a:ext uri="{FF2B5EF4-FFF2-40B4-BE49-F238E27FC236}">
                <a16:creationId xmlns:a16="http://schemas.microsoft.com/office/drawing/2014/main" id="{379528A3-C5C5-93B9-0783-3A85D1D59EFD}"/>
              </a:ext>
            </a:extLst>
          </p:cNvPr>
          <p:cNvSpPr txBox="1"/>
          <p:nvPr/>
        </p:nvSpPr>
        <p:spPr>
          <a:xfrm>
            <a:off x="548640" y="793760"/>
            <a:ext cx="4572000" cy="307777"/>
          </a:xfrm>
          <a:prstGeom prst="rect">
            <a:avLst/>
          </a:prstGeom>
          <a:noFill/>
        </p:spPr>
        <p:txBody>
          <a:bodyPr wrap="square">
            <a:spAutoFit/>
          </a:bodyPr>
          <a:lstStyle/>
          <a:p>
            <a:r>
              <a:rPr lang="en" sz="1400"/>
              <a:t>Bảng điểm</a:t>
            </a:r>
            <a:endParaRPr lang="en-US"/>
          </a:p>
        </p:txBody>
      </p:sp>
      <p:pic>
        <p:nvPicPr>
          <p:cNvPr id="6" name="Picture 5">
            <a:extLst>
              <a:ext uri="{FF2B5EF4-FFF2-40B4-BE49-F238E27FC236}">
                <a16:creationId xmlns:a16="http://schemas.microsoft.com/office/drawing/2014/main" id="{DCF275EA-7658-093D-3581-F054F10B270E}"/>
              </a:ext>
            </a:extLst>
          </p:cNvPr>
          <p:cNvPicPr>
            <a:picLocks noChangeAspect="1"/>
          </p:cNvPicPr>
          <p:nvPr/>
        </p:nvPicPr>
        <p:blipFill>
          <a:blip r:embed="rId3"/>
          <a:stretch>
            <a:fillRect/>
          </a:stretch>
        </p:blipFill>
        <p:spPr>
          <a:xfrm>
            <a:off x="-35837" y="1700213"/>
            <a:ext cx="5176962" cy="3431466"/>
          </a:xfrm>
          <a:prstGeom prst="rect">
            <a:avLst/>
          </a:prstGeom>
        </p:spPr>
      </p:pic>
      <p:pic>
        <p:nvPicPr>
          <p:cNvPr id="2" name="Picture 1">
            <a:extLst>
              <a:ext uri="{FF2B5EF4-FFF2-40B4-BE49-F238E27FC236}">
                <a16:creationId xmlns:a16="http://schemas.microsoft.com/office/drawing/2014/main" id="{A8F8024E-127A-14F5-AEDC-D4B9F904C58A}"/>
              </a:ext>
            </a:extLst>
          </p:cNvPr>
          <p:cNvPicPr>
            <a:picLocks noChangeAspect="1"/>
          </p:cNvPicPr>
          <p:nvPr/>
        </p:nvPicPr>
        <p:blipFill>
          <a:blip r:embed="rId4"/>
          <a:stretch>
            <a:fillRect/>
          </a:stretch>
        </p:blipFill>
        <p:spPr>
          <a:xfrm>
            <a:off x="4881246" y="11821"/>
            <a:ext cx="4262754" cy="2418944"/>
          </a:xfrm>
          <a:prstGeom prst="rect">
            <a:avLst/>
          </a:prstGeom>
        </p:spPr>
      </p:pic>
    </p:spTree>
    <p:extLst>
      <p:ext uri="{BB962C8B-B14F-4D97-AF65-F5344CB8AC3E}">
        <p14:creationId xmlns:p14="http://schemas.microsoft.com/office/powerpoint/2010/main" val="1475543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3491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CHƯƠNG IV: </a:t>
            </a:r>
            <a:r>
              <a:rPr lang="vi-VN">
                <a:effectLst/>
                <a:latin typeface="Times New Roman" panose="02020603050405020304" pitchFamily="18" charset="0"/>
                <a:ea typeface="Arial" panose="020B0604020202020204" pitchFamily="34" charset="0"/>
              </a:rPr>
              <a:t>THIẾT KẾ HỆ THỐNG</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TextBox 2">
            <a:extLst>
              <a:ext uri="{FF2B5EF4-FFF2-40B4-BE49-F238E27FC236}">
                <a16:creationId xmlns:a16="http://schemas.microsoft.com/office/drawing/2014/main" id="{379528A3-C5C5-93B9-0783-3A85D1D59EFD}"/>
              </a:ext>
            </a:extLst>
          </p:cNvPr>
          <p:cNvSpPr txBox="1"/>
          <p:nvPr/>
        </p:nvSpPr>
        <p:spPr>
          <a:xfrm>
            <a:off x="990600" y="1427677"/>
            <a:ext cx="4572000" cy="307777"/>
          </a:xfrm>
          <a:prstGeom prst="rect">
            <a:avLst/>
          </a:prstGeom>
          <a:noFill/>
        </p:spPr>
        <p:txBody>
          <a:bodyPr wrap="square">
            <a:spAutoFit/>
          </a:bodyPr>
          <a:lstStyle/>
          <a:p>
            <a:r>
              <a:rPr lang="en" sz="1400"/>
              <a:t>Bảng học phí</a:t>
            </a:r>
            <a:endParaRPr lang="en-US"/>
          </a:p>
        </p:txBody>
      </p:sp>
      <p:pic>
        <p:nvPicPr>
          <p:cNvPr id="4" name="Picture 3">
            <a:extLst>
              <a:ext uri="{FF2B5EF4-FFF2-40B4-BE49-F238E27FC236}">
                <a16:creationId xmlns:a16="http://schemas.microsoft.com/office/drawing/2014/main" id="{EB78D0FB-E168-89ED-764F-26C859A1D185}"/>
              </a:ext>
            </a:extLst>
          </p:cNvPr>
          <p:cNvPicPr>
            <a:picLocks noChangeAspect="1"/>
          </p:cNvPicPr>
          <p:nvPr/>
        </p:nvPicPr>
        <p:blipFill>
          <a:blip r:embed="rId3"/>
          <a:stretch>
            <a:fillRect/>
          </a:stretch>
        </p:blipFill>
        <p:spPr>
          <a:xfrm>
            <a:off x="3985260" y="487680"/>
            <a:ext cx="5158740" cy="2415540"/>
          </a:xfrm>
          <a:prstGeom prst="rect">
            <a:avLst/>
          </a:prstGeom>
        </p:spPr>
      </p:pic>
      <p:pic>
        <p:nvPicPr>
          <p:cNvPr id="5" name="Picture 4">
            <a:extLst>
              <a:ext uri="{FF2B5EF4-FFF2-40B4-BE49-F238E27FC236}">
                <a16:creationId xmlns:a16="http://schemas.microsoft.com/office/drawing/2014/main" id="{12088D72-5670-232A-1537-FE42B168B594}"/>
              </a:ext>
            </a:extLst>
          </p:cNvPr>
          <p:cNvPicPr>
            <a:picLocks noChangeAspect="1"/>
          </p:cNvPicPr>
          <p:nvPr/>
        </p:nvPicPr>
        <p:blipFill>
          <a:blip r:embed="rId4"/>
          <a:stretch>
            <a:fillRect/>
          </a:stretch>
        </p:blipFill>
        <p:spPr>
          <a:xfrm>
            <a:off x="1" y="3015391"/>
            <a:ext cx="9144000" cy="1577340"/>
          </a:xfrm>
          <a:prstGeom prst="rect">
            <a:avLst/>
          </a:prstGeom>
        </p:spPr>
      </p:pic>
    </p:spTree>
    <p:extLst>
      <p:ext uri="{BB962C8B-B14F-4D97-AF65-F5344CB8AC3E}">
        <p14:creationId xmlns:p14="http://schemas.microsoft.com/office/powerpoint/2010/main" val="115118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3491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CHƯƠNG IV: </a:t>
            </a:r>
            <a:r>
              <a:rPr lang="vi-VN">
                <a:effectLst/>
                <a:latin typeface="Times New Roman" panose="02020603050405020304" pitchFamily="18" charset="0"/>
                <a:ea typeface="Arial" panose="020B0604020202020204" pitchFamily="34" charset="0"/>
              </a:rPr>
              <a:t>THIẾT KẾ HỆ THỐNG</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TextBox 2">
            <a:extLst>
              <a:ext uri="{FF2B5EF4-FFF2-40B4-BE49-F238E27FC236}">
                <a16:creationId xmlns:a16="http://schemas.microsoft.com/office/drawing/2014/main" id="{379528A3-C5C5-93B9-0783-3A85D1D59EFD}"/>
              </a:ext>
            </a:extLst>
          </p:cNvPr>
          <p:cNvSpPr txBox="1"/>
          <p:nvPr/>
        </p:nvSpPr>
        <p:spPr>
          <a:xfrm>
            <a:off x="548640" y="793760"/>
            <a:ext cx="4572000" cy="307777"/>
          </a:xfrm>
          <a:prstGeom prst="rect">
            <a:avLst/>
          </a:prstGeom>
          <a:noFill/>
        </p:spPr>
        <p:txBody>
          <a:bodyPr wrap="square">
            <a:spAutoFit/>
          </a:bodyPr>
          <a:lstStyle/>
          <a:p>
            <a:r>
              <a:rPr lang="en" sz="1400"/>
              <a:t>Bảng học sinh</a:t>
            </a:r>
            <a:endParaRPr lang="en-US"/>
          </a:p>
        </p:txBody>
      </p:sp>
      <p:pic>
        <p:nvPicPr>
          <p:cNvPr id="4" name="Picture 3">
            <a:extLst>
              <a:ext uri="{FF2B5EF4-FFF2-40B4-BE49-F238E27FC236}">
                <a16:creationId xmlns:a16="http://schemas.microsoft.com/office/drawing/2014/main" id="{9A9E5255-8031-A54B-BDC4-86D391011B15}"/>
              </a:ext>
            </a:extLst>
          </p:cNvPr>
          <p:cNvPicPr>
            <a:picLocks noChangeAspect="1"/>
          </p:cNvPicPr>
          <p:nvPr/>
        </p:nvPicPr>
        <p:blipFill>
          <a:blip r:embed="rId3"/>
          <a:stretch>
            <a:fillRect/>
          </a:stretch>
        </p:blipFill>
        <p:spPr>
          <a:xfrm>
            <a:off x="3926347" y="412590"/>
            <a:ext cx="5158740" cy="2415540"/>
          </a:xfrm>
          <a:prstGeom prst="rect">
            <a:avLst/>
          </a:prstGeom>
        </p:spPr>
      </p:pic>
      <p:pic>
        <p:nvPicPr>
          <p:cNvPr id="7" name="Picture 6">
            <a:extLst>
              <a:ext uri="{FF2B5EF4-FFF2-40B4-BE49-F238E27FC236}">
                <a16:creationId xmlns:a16="http://schemas.microsoft.com/office/drawing/2014/main" id="{7332093C-2601-09A2-005E-7C1945EDE93F}"/>
              </a:ext>
            </a:extLst>
          </p:cNvPr>
          <p:cNvPicPr>
            <a:picLocks noChangeAspect="1"/>
          </p:cNvPicPr>
          <p:nvPr/>
        </p:nvPicPr>
        <p:blipFill>
          <a:blip r:embed="rId4"/>
          <a:stretch>
            <a:fillRect/>
          </a:stretch>
        </p:blipFill>
        <p:spPr>
          <a:xfrm>
            <a:off x="51293" y="2478881"/>
            <a:ext cx="5191267" cy="2467770"/>
          </a:xfrm>
          <a:prstGeom prst="rect">
            <a:avLst/>
          </a:prstGeom>
        </p:spPr>
      </p:pic>
    </p:spTree>
    <p:extLst>
      <p:ext uri="{BB962C8B-B14F-4D97-AF65-F5344CB8AC3E}">
        <p14:creationId xmlns:p14="http://schemas.microsoft.com/office/powerpoint/2010/main" val="2324356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3491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CHƯƠNG IV: </a:t>
            </a:r>
            <a:r>
              <a:rPr lang="vi-VN">
                <a:effectLst/>
                <a:latin typeface="Times New Roman" panose="02020603050405020304" pitchFamily="18" charset="0"/>
                <a:ea typeface="Arial" panose="020B0604020202020204" pitchFamily="34" charset="0"/>
              </a:rPr>
              <a:t>THIẾT KẾ HỆ THỐNG</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TextBox 2">
            <a:extLst>
              <a:ext uri="{FF2B5EF4-FFF2-40B4-BE49-F238E27FC236}">
                <a16:creationId xmlns:a16="http://schemas.microsoft.com/office/drawing/2014/main" id="{379528A3-C5C5-93B9-0783-3A85D1D59EFD}"/>
              </a:ext>
            </a:extLst>
          </p:cNvPr>
          <p:cNvSpPr txBox="1"/>
          <p:nvPr/>
        </p:nvSpPr>
        <p:spPr>
          <a:xfrm>
            <a:off x="5285700" y="2683520"/>
            <a:ext cx="4572000" cy="307777"/>
          </a:xfrm>
          <a:prstGeom prst="rect">
            <a:avLst/>
          </a:prstGeom>
          <a:noFill/>
        </p:spPr>
        <p:txBody>
          <a:bodyPr wrap="square">
            <a:spAutoFit/>
          </a:bodyPr>
          <a:lstStyle/>
          <a:p>
            <a:r>
              <a:rPr lang="en" sz="1400"/>
              <a:t>Bảng môn học</a:t>
            </a:r>
            <a:endParaRPr lang="en-US"/>
          </a:p>
        </p:txBody>
      </p:sp>
      <p:pic>
        <p:nvPicPr>
          <p:cNvPr id="4" name="Picture 3">
            <a:extLst>
              <a:ext uri="{FF2B5EF4-FFF2-40B4-BE49-F238E27FC236}">
                <a16:creationId xmlns:a16="http://schemas.microsoft.com/office/drawing/2014/main" id="{A2C73038-F76A-0E0A-4235-CE4297AB7285}"/>
              </a:ext>
            </a:extLst>
          </p:cNvPr>
          <p:cNvPicPr>
            <a:picLocks noChangeAspect="1"/>
          </p:cNvPicPr>
          <p:nvPr/>
        </p:nvPicPr>
        <p:blipFill>
          <a:blip r:embed="rId3"/>
          <a:stretch>
            <a:fillRect/>
          </a:stretch>
        </p:blipFill>
        <p:spPr>
          <a:xfrm>
            <a:off x="3688080" y="624840"/>
            <a:ext cx="5181600" cy="1379220"/>
          </a:xfrm>
          <a:prstGeom prst="rect">
            <a:avLst/>
          </a:prstGeom>
        </p:spPr>
      </p:pic>
      <p:pic>
        <p:nvPicPr>
          <p:cNvPr id="5" name="Picture 4">
            <a:extLst>
              <a:ext uri="{FF2B5EF4-FFF2-40B4-BE49-F238E27FC236}">
                <a16:creationId xmlns:a16="http://schemas.microsoft.com/office/drawing/2014/main" id="{04C3E741-FB8C-FAE8-0DD4-570CA070EA2D}"/>
              </a:ext>
            </a:extLst>
          </p:cNvPr>
          <p:cNvPicPr>
            <a:picLocks noChangeAspect="1"/>
          </p:cNvPicPr>
          <p:nvPr/>
        </p:nvPicPr>
        <p:blipFill>
          <a:blip r:embed="rId4"/>
          <a:stretch>
            <a:fillRect/>
          </a:stretch>
        </p:blipFill>
        <p:spPr>
          <a:xfrm>
            <a:off x="190916" y="567690"/>
            <a:ext cx="3200400" cy="4579620"/>
          </a:xfrm>
          <a:prstGeom prst="rect">
            <a:avLst/>
          </a:prstGeom>
        </p:spPr>
      </p:pic>
    </p:spTree>
    <p:extLst>
      <p:ext uri="{BB962C8B-B14F-4D97-AF65-F5344CB8AC3E}">
        <p14:creationId xmlns:p14="http://schemas.microsoft.com/office/powerpoint/2010/main" val="51756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2979420" y="-268847"/>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CHƯƠNG IV: </a:t>
            </a:r>
            <a:r>
              <a:rPr lang="vi-VN">
                <a:effectLst/>
                <a:latin typeface="Times New Roman" panose="02020603050405020304" pitchFamily="18" charset="0"/>
                <a:ea typeface="Arial" panose="020B0604020202020204" pitchFamily="34" charset="0"/>
              </a:rPr>
              <a:t>THIẾT KẾ HỆ THỐNG</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3" name="TextBox 2">
            <a:extLst>
              <a:ext uri="{FF2B5EF4-FFF2-40B4-BE49-F238E27FC236}">
                <a16:creationId xmlns:a16="http://schemas.microsoft.com/office/drawing/2014/main" id="{379528A3-C5C5-93B9-0783-3A85D1D59EFD}"/>
              </a:ext>
            </a:extLst>
          </p:cNvPr>
          <p:cNvSpPr txBox="1"/>
          <p:nvPr/>
        </p:nvSpPr>
        <p:spPr>
          <a:xfrm>
            <a:off x="6276300" y="1043940"/>
            <a:ext cx="4572000" cy="307777"/>
          </a:xfrm>
          <a:prstGeom prst="rect">
            <a:avLst/>
          </a:prstGeom>
          <a:noFill/>
        </p:spPr>
        <p:txBody>
          <a:bodyPr wrap="square">
            <a:spAutoFit/>
          </a:bodyPr>
          <a:lstStyle/>
          <a:p>
            <a:r>
              <a:rPr lang="en" sz="1400"/>
              <a:t>Bảng giáo viên</a:t>
            </a:r>
            <a:endParaRPr lang="en-US"/>
          </a:p>
        </p:txBody>
      </p:sp>
      <p:pic>
        <p:nvPicPr>
          <p:cNvPr id="2" name="Picture 1">
            <a:extLst>
              <a:ext uri="{FF2B5EF4-FFF2-40B4-BE49-F238E27FC236}">
                <a16:creationId xmlns:a16="http://schemas.microsoft.com/office/drawing/2014/main" id="{9C7C324B-E993-F25B-2D86-0E3F4D0003EA}"/>
              </a:ext>
            </a:extLst>
          </p:cNvPr>
          <p:cNvPicPr>
            <a:picLocks noChangeAspect="1"/>
          </p:cNvPicPr>
          <p:nvPr/>
        </p:nvPicPr>
        <p:blipFill>
          <a:blip r:embed="rId3"/>
          <a:stretch>
            <a:fillRect/>
          </a:stretch>
        </p:blipFill>
        <p:spPr>
          <a:xfrm>
            <a:off x="10201" y="391597"/>
            <a:ext cx="5273040" cy="1920240"/>
          </a:xfrm>
          <a:prstGeom prst="rect">
            <a:avLst/>
          </a:prstGeom>
        </p:spPr>
      </p:pic>
      <p:pic>
        <p:nvPicPr>
          <p:cNvPr id="6" name="Picture 5">
            <a:extLst>
              <a:ext uri="{FF2B5EF4-FFF2-40B4-BE49-F238E27FC236}">
                <a16:creationId xmlns:a16="http://schemas.microsoft.com/office/drawing/2014/main" id="{8548576A-E7DD-23BD-7372-03E46E236652}"/>
              </a:ext>
            </a:extLst>
          </p:cNvPr>
          <p:cNvPicPr>
            <a:picLocks noChangeAspect="1"/>
          </p:cNvPicPr>
          <p:nvPr/>
        </p:nvPicPr>
        <p:blipFill>
          <a:blip r:embed="rId4"/>
          <a:stretch>
            <a:fillRect/>
          </a:stretch>
        </p:blipFill>
        <p:spPr>
          <a:xfrm>
            <a:off x="0" y="2133551"/>
            <a:ext cx="8740775" cy="3009900"/>
          </a:xfrm>
          <a:prstGeom prst="rect">
            <a:avLst/>
          </a:prstGeom>
        </p:spPr>
      </p:pic>
    </p:spTree>
    <p:extLst>
      <p:ext uri="{BB962C8B-B14F-4D97-AF65-F5344CB8AC3E}">
        <p14:creationId xmlns:p14="http://schemas.microsoft.com/office/powerpoint/2010/main" val="154583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56610" y="107533"/>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3329940" y="458833"/>
            <a:ext cx="457200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1,Giao diện đăng nhập</a:t>
            </a:r>
          </a:p>
        </p:txBody>
      </p:sp>
      <p:pic>
        <p:nvPicPr>
          <p:cNvPr id="4" name="Picture 3">
            <a:extLst>
              <a:ext uri="{FF2B5EF4-FFF2-40B4-BE49-F238E27FC236}">
                <a16:creationId xmlns:a16="http://schemas.microsoft.com/office/drawing/2014/main" id="{7588F4A7-73C8-731F-6043-E0C30F7EB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500"/>
            <a:ext cx="9144000" cy="4190951"/>
          </a:xfrm>
          <a:prstGeom prst="rect">
            <a:avLst/>
          </a:prstGeom>
        </p:spPr>
      </p:pic>
    </p:spTree>
    <p:extLst>
      <p:ext uri="{BB962C8B-B14F-4D97-AF65-F5344CB8AC3E}">
        <p14:creationId xmlns:p14="http://schemas.microsoft.com/office/powerpoint/2010/main" val="103357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78580" y="-707231"/>
            <a:ext cx="8149729" cy="11715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78580" y="307181"/>
            <a:ext cx="7823361"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1,Giao diện admin</a:t>
            </a:r>
          </a:p>
        </p:txBody>
      </p:sp>
      <p:pic>
        <p:nvPicPr>
          <p:cNvPr id="4" name="Picture 3" descr="A screenshot of a computer&#10;&#10;Description automatically generated">
            <a:extLst>
              <a:ext uri="{FF2B5EF4-FFF2-40B4-BE49-F238E27FC236}">
                <a16:creationId xmlns:a16="http://schemas.microsoft.com/office/drawing/2014/main" id="{5EA66980-FA42-2EDD-5505-7388B6086D39}"/>
              </a:ext>
            </a:extLst>
          </p:cNvPr>
          <p:cNvPicPr>
            <a:picLocks noChangeAspect="1"/>
          </p:cNvPicPr>
          <p:nvPr/>
        </p:nvPicPr>
        <p:blipFill>
          <a:blip r:embed="rId3"/>
          <a:stretch>
            <a:fillRect/>
          </a:stretch>
        </p:blipFill>
        <p:spPr>
          <a:xfrm>
            <a:off x="785197" y="757355"/>
            <a:ext cx="6980059" cy="4189296"/>
          </a:xfrm>
          <a:prstGeom prst="rect">
            <a:avLst/>
          </a:prstGeom>
        </p:spPr>
      </p:pic>
    </p:spTree>
    <p:extLst>
      <p:ext uri="{BB962C8B-B14F-4D97-AF65-F5344CB8AC3E}">
        <p14:creationId xmlns:p14="http://schemas.microsoft.com/office/powerpoint/2010/main" val="227396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150019" y="-64294"/>
            <a:ext cx="8078291" cy="5429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285749" y="364412"/>
            <a:ext cx="7587615" cy="640080"/>
          </a:xfrm>
          <a:prstGeom prst="rect">
            <a:avLst/>
          </a:prstGeom>
          <a:noFill/>
        </p:spPr>
        <p:txBody>
          <a:bodyPr wrap="square">
            <a:spAutoFit/>
          </a:bodyPr>
          <a:lstStyle/>
          <a:p>
            <a:pPr marR="0" lvl="0">
              <a:lnSpc>
                <a:spcPct val="130000"/>
              </a:lnSpc>
              <a:spcBef>
                <a:spcPts val="600"/>
              </a:spcBef>
              <a:spcAft>
                <a:spcPts val="600"/>
              </a:spcAft>
            </a:pPr>
            <a:r>
              <a:rPr lang="en-US" sz="1600">
                <a:effectLst/>
                <a:latin typeface="Times New Roman" panose="02020603050405020304" pitchFamily="18" charset="0"/>
                <a:ea typeface="Arial" panose="020B0604020202020204" pitchFamily="34" charset="0"/>
                <a:cs typeface="Times New Roman" panose="02020603050405020304" pitchFamily="18" charset="0"/>
              </a:rPr>
              <a:t>3,Quản lí lớp học</a:t>
            </a:r>
          </a:p>
          <a:p>
            <a:pPr marR="0" lvl="0">
              <a:lnSpc>
                <a:spcPct val="130000"/>
              </a:lnSpc>
              <a:spcBef>
                <a:spcPts val="600"/>
              </a:spcBef>
              <a:spcAft>
                <a:spcPts val="600"/>
              </a:spcAft>
            </a:pPr>
            <a:r>
              <a:rPr lang="en-US" sz="1600">
                <a:latin typeface="Times New Roman" panose="02020603050405020304" pitchFamily="18" charset="0"/>
                <a:ea typeface="Arial" panose="020B0604020202020204" pitchFamily="34" charset="0"/>
                <a:cs typeface="Times New Roman" panose="02020603050405020304" pitchFamily="18" charset="0"/>
              </a:rPr>
              <a:t>   3.1, Thong tin lớp học</a:t>
            </a:r>
            <a:endParaRPr lang="en-US" sz="16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B7318469-52B7-DD61-04E6-B8359BEAF124}"/>
              </a:ext>
            </a:extLst>
          </p:cNvPr>
          <p:cNvPicPr>
            <a:picLocks noChangeAspect="1"/>
          </p:cNvPicPr>
          <p:nvPr/>
        </p:nvPicPr>
        <p:blipFill>
          <a:blip r:embed="rId3"/>
          <a:stretch>
            <a:fillRect/>
          </a:stretch>
        </p:blipFill>
        <p:spPr>
          <a:xfrm>
            <a:off x="1421606" y="1137841"/>
            <a:ext cx="6806703" cy="3871248"/>
          </a:xfrm>
          <a:prstGeom prst="rect">
            <a:avLst/>
          </a:prstGeom>
        </p:spPr>
      </p:pic>
    </p:spTree>
    <p:extLst>
      <p:ext uri="{BB962C8B-B14F-4D97-AF65-F5344CB8AC3E}">
        <p14:creationId xmlns:p14="http://schemas.microsoft.com/office/powerpoint/2010/main" val="2486845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824250" y="434340"/>
            <a:ext cx="1621770" cy="15544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Nội dung</a:t>
            </a:r>
            <a:endParaRPr sz="4000"/>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4" name="Google Shape;78;p13">
            <a:extLst>
              <a:ext uri="{FF2B5EF4-FFF2-40B4-BE49-F238E27FC236}">
                <a16:creationId xmlns:a16="http://schemas.microsoft.com/office/drawing/2014/main" id="{30405233-2211-94E8-D98F-03472AE11B71}"/>
              </a:ext>
            </a:extLst>
          </p:cNvPr>
          <p:cNvSpPr txBox="1"/>
          <p:nvPr/>
        </p:nvSpPr>
        <p:spPr>
          <a:xfrm>
            <a:off x="2827020" y="969880"/>
            <a:ext cx="6478107" cy="6198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US" sz="1500" b="1">
                <a:solidFill>
                  <a:schemeClr val="accent2"/>
                </a:solidFill>
                <a:latin typeface="Source Sans Pro"/>
                <a:ea typeface="Source Sans Pro"/>
                <a:cs typeface="Source Sans Pro"/>
                <a:sym typeface="Source Sans Pro"/>
              </a:rPr>
              <a:t>Phần 1:  Mở đầu</a:t>
            </a:r>
          </a:p>
          <a:p>
            <a:pPr marL="0" lvl="0" indent="0" algn="l" rtl="0">
              <a:spcBef>
                <a:spcPts val="1000"/>
              </a:spcBef>
              <a:spcAft>
                <a:spcPts val="0"/>
              </a:spcAft>
              <a:buNone/>
            </a:pPr>
            <a:r>
              <a:rPr lang="en-US" sz="1500" b="1">
                <a:solidFill>
                  <a:schemeClr val="accent2"/>
                </a:solidFill>
                <a:latin typeface="Source Sans Pro"/>
                <a:ea typeface="Source Sans Pro"/>
                <a:cs typeface="Source Sans Pro"/>
                <a:sym typeface="Source Sans Pro"/>
              </a:rPr>
              <a:t>Phần 2:  Nội dung</a:t>
            </a:r>
            <a:endParaRPr sz="1500" b="1">
              <a:solidFill>
                <a:schemeClr val="accent2"/>
              </a:solidFill>
              <a:latin typeface="Source Sans Pro"/>
              <a:ea typeface="Source Sans Pro"/>
              <a:cs typeface="Source Sans Pro"/>
              <a:sym typeface="Source Sans Pro"/>
            </a:endParaRPr>
          </a:p>
          <a:p>
            <a:pPr marL="0" lvl="0" indent="0" algn="l" rtl="0">
              <a:spcBef>
                <a:spcPts val="1000"/>
              </a:spcBef>
              <a:spcAft>
                <a:spcPts val="0"/>
              </a:spcAft>
              <a:buNone/>
            </a:pPr>
            <a:r>
              <a:rPr lang="en-US" sz="1500">
                <a:solidFill>
                  <a:schemeClr val="accent2"/>
                </a:solidFill>
                <a:latin typeface="Source Sans Pro"/>
                <a:ea typeface="Source Sans Pro"/>
                <a:cs typeface="Source Sans Pro"/>
                <a:sym typeface="Source Sans Pro"/>
              </a:rPr>
              <a:t>Chương I: Khảo sát hiện trạng và xác lập dự án</a:t>
            </a:r>
          </a:p>
          <a:p>
            <a:pPr marL="0" lvl="0" indent="0" algn="l" rtl="0">
              <a:spcBef>
                <a:spcPts val="1000"/>
              </a:spcBef>
              <a:spcAft>
                <a:spcPts val="0"/>
              </a:spcAft>
              <a:buNone/>
            </a:pPr>
            <a:r>
              <a:rPr lang="en-US" sz="1500">
                <a:solidFill>
                  <a:schemeClr val="accent2"/>
                </a:solidFill>
                <a:latin typeface="Source Sans Pro"/>
                <a:ea typeface="Source Sans Pro"/>
                <a:cs typeface="Source Sans Pro"/>
                <a:sym typeface="Source Sans Pro"/>
              </a:rPr>
              <a:t>Chương II: Phân tích hệ thống về mặt chức năng</a:t>
            </a:r>
          </a:p>
          <a:p>
            <a:pPr marL="0" lvl="0" indent="0" algn="l" rtl="0">
              <a:spcBef>
                <a:spcPts val="1000"/>
              </a:spcBef>
              <a:spcAft>
                <a:spcPts val="0"/>
              </a:spcAft>
              <a:buNone/>
            </a:pPr>
            <a:r>
              <a:rPr lang="en-US" sz="1500">
                <a:solidFill>
                  <a:schemeClr val="accent2"/>
                </a:solidFill>
                <a:latin typeface="Source Sans Pro"/>
                <a:ea typeface="Source Sans Pro"/>
                <a:cs typeface="Source Sans Pro"/>
                <a:sym typeface="Source Sans Pro"/>
              </a:rPr>
              <a:t>Chương III: Phân tích hệ thống về mặt dữ liệu</a:t>
            </a:r>
          </a:p>
          <a:p>
            <a:pPr marL="0" lvl="0" indent="0" algn="l" rtl="0">
              <a:spcBef>
                <a:spcPts val="1000"/>
              </a:spcBef>
              <a:spcAft>
                <a:spcPts val="0"/>
              </a:spcAft>
              <a:buNone/>
            </a:pPr>
            <a:r>
              <a:rPr lang="en-US" sz="1500">
                <a:solidFill>
                  <a:schemeClr val="accent2"/>
                </a:solidFill>
                <a:latin typeface="Source Sans Pro"/>
                <a:ea typeface="Source Sans Pro"/>
                <a:cs typeface="Source Sans Pro"/>
                <a:sym typeface="Source Sans Pro"/>
              </a:rPr>
              <a:t>Chương IV: Thiết kế hệ thống</a:t>
            </a:r>
            <a:endParaRPr sz="1500">
              <a:solidFill>
                <a:schemeClr val="accent2"/>
              </a:solidFill>
              <a:latin typeface="Source Sans Pro"/>
              <a:ea typeface="Source Sans Pro"/>
              <a:cs typeface="Source Sans Pro"/>
              <a:sym typeface="Source Sans Pro"/>
            </a:endParaRPr>
          </a:p>
          <a:p>
            <a:pPr marL="0" lvl="0" indent="0" algn="l" rtl="0">
              <a:spcBef>
                <a:spcPts val="1000"/>
              </a:spcBef>
              <a:spcAft>
                <a:spcPts val="1000"/>
              </a:spcAft>
              <a:buNone/>
            </a:pPr>
            <a:endParaRPr sz="1200">
              <a:solidFill>
                <a:schemeClr val="accent2"/>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1" y="-50005"/>
            <a:ext cx="8228310" cy="5143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 name="TextBox 1">
            <a:extLst>
              <a:ext uri="{FF2B5EF4-FFF2-40B4-BE49-F238E27FC236}">
                <a16:creationId xmlns:a16="http://schemas.microsoft.com/office/drawing/2014/main" id="{EC8E0661-F750-42F9-4C90-EDDF8D527D6D}"/>
              </a:ext>
            </a:extLst>
          </p:cNvPr>
          <p:cNvSpPr txBox="1"/>
          <p:nvPr/>
        </p:nvSpPr>
        <p:spPr>
          <a:xfrm>
            <a:off x="285751" y="464346"/>
            <a:ext cx="1943099" cy="307777"/>
          </a:xfrm>
          <a:prstGeom prst="rect">
            <a:avLst/>
          </a:prstGeom>
          <a:noFill/>
        </p:spPr>
        <p:txBody>
          <a:bodyPr wrap="square" rtlCol="0">
            <a:spAutoFit/>
          </a:bodyPr>
          <a:lstStyle/>
          <a:p>
            <a:r>
              <a:rPr lang="en-US"/>
              <a:t>3.2, Thêm lớp học</a:t>
            </a:r>
          </a:p>
        </p:txBody>
      </p:sp>
      <p:pic>
        <p:nvPicPr>
          <p:cNvPr id="5" name="Picture 4" descr="A screenshot of a computer&#10;&#10;Description automatically generated">
            <a:extLst>
              <a:ext uri="{FF2B5EF4-FFF2-40B4-BE49-F238E27FC236}">
                <a16:creationId xmlns:a16="http://schemas.microsoft.com/office/drawing/2014/main" id="{526C3204-9182-BE01-4937-FDC0A6610926}"/>
              </a:ext>
            </a:extLst>
          </p:cNvPr>
          <p:cNvPicPr>
            <a:picLocks noChangeAspect="1"/>
          </p:cNvPicPr>
          <p:nvPr/>
        </p:nvPicPr>
        <p:blipFill>
          <a:blip r:embed="rId3"/>
          <a:stretch>
            <a:fillRect/>
          </a:stretch>
        </p:blipFill>
        <p:spPr>
          <a:xfrm>
            <a:off x="793908" y="772123"/>
            <a:ext cx="7556183" cy="4297508"/>
          </a:xfrm>
          <a:prstGeom prst="rect">
            <a:avLst/>
          </a:prstGeom>
        </p:spPr>
      </p:pic>
    </p:spTree>
    <p:extLst>
      <p:ext uri="{BB962C8B-B14F-4D97-AF65-F5344CB8AC3E}">
        <p14:creationId xmlns:p14="http://schemas.microsoft.com/office/powerpoint/2010/main" val="1825387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1" y="-50005"/>
            <a:ext cx="8228310" cy="5143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0091EA"/>
                </a:solidFill>
                <a:effectLst/>
                <a:uLnTx/>
                <a:uFillTx/>
                <a:latin typeface="Source Sans Pro"/>
                <a:ea typeface="Source Sans Pro"/>
                <a:sym typeface="Source Sans Pr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300" b="1" i="0" u="none" strike="noStrike" kern="0" cap="none" spc="0" normalizeH="0" baseline="0" noProof="0">
              <a:ln>
                <a:noFill/>
              </a:ln>
              <a:solidFill>
                <a:srgbClr val="0091EA"/>
              </a:solidFill>
              <a:effectLst/>
              <a:uLnTx/>
              <a:uFillTx/>
              <a:latin typeface="Source Sans Pro"/>
              <a:ea typeface="Source Sans Pro"/>
              <a:sym typeface="Source Sans Pro"/>
            </a:endParaRPr>
          </a:p>
        </p:txBody>
      </p:sp>
      <p:sp>
        <p:nvSpPr>
          <p:cNvPr id="2" name="TextBox 1">
            <a:extLst>
              <a:ext uri="{FF2B5EF4-FFF2-40B4-BE49-F238E27FC236}">
                <a16:creationId xmlns:a16="http://schemas.microsoft.com/office/drawing/2014/main" id="{EC8E0661-F750-42F9-4C90-EDDF8D527D6D}"/>
              </a:ext>
            </a:extLst>
          </p:cNvPr>
          <p:cNvSpPr txBox="1"/>
          <p:nvPr/>
        </p:nvSpPr>
        <p:spPr>
          <a:xfrm>
            <a:off x="285751" y="464346"/>
            <a:ext cx="19430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3.3,Sửa lớp học</a:t>
            </a:r>
          </a:p>
        </p:txBody>
      </p:sp>
      <p:pic>
        <p:nvPicPr>
          <p:cNvPr id="3" name="Picture 2" descr="A screenshot of a computer&#10;&#10;Description automatically generated">
            <a:extLst>
              <a:ext uri="{FF2B5EF4-FFF2-40B4-BE49-F238E27FC236}">
                <a16:creationId xmlns:a16="http://schemas.microsoft.com/office/drawing/2014/main" id="{2861B2FD-08C0-F033-B7E9-B0F3193E4F17}"/>
              </a:ext>
            </a:extLst>
          </p:cNvPr>
          <p:cNvPicPr>
            <a:picLocks noChangeAspect="1"/>
          </p:cNvPicPr>
          <p:nvPr/>
        </p:nvPicPr>
        <p:blipFill>
          <a:blip r:embed="rId3"/>
          <a:stretch>
            <a:fillRect/>
          </a:stretch>
        </p:blipFill>
        <p:spPr>
          <a:xfrm>
            <a:off x="677368" y="707829"/>
            <a:ext cx="7550943" cy="4294528"/>
          </a:xfrm>
          <a:prstGeom prst="rect">
            <a:avLst/>
          </a:prstGeom>
        </p:spPr>
      </p:pic>
    </p:spTree>
    <p:extLst>
      <p:ext uri="{BB962C8B-B14F-4D97-AF65-F5344CB8AC3E}">
        <p14:creationId xmlns:p14="http://schemas.microsoft.com/office/powerpoint/2010/main" val="80178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1" y="-135731"/>
            <a:ext cx="8228310" cy="5945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85725" y="280793"/>
            <a:ext cx="7816215"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3.4, Quản lí môn học</a:t>
            </a:r>
          </a:p>
        </p:txBody>
      </p:sp>
      <p:pic>
        <p:nvPicPr>
          <p:cNvPr id="2" name="Picture 1">
            <a:extLst>
              <a:ext uri="{FF2B5EF4-FFF2-40B4-BE49-F238E27FC236}">
                <a16:creationId xmlns:a16="http://schemas.microsoft.com/office/drawing/2014/main" id="{AF9B02F9-7D0D-E977-3752-BDB789A64B62}"/>
              </a:ext>
            </a:extLst>
          </p:cNvPr>
          <p:cNvPicPr>
            <a:picLocks noChangeAspect="1"/>
          </p:cNvPicPr>
          <p:nvPr/>
        </p:nvPicPr>
        <p:blipFill>
          <a:blip r:embed="rId3"/>
          <a:stretch>
            <a:fillRect/>
          </a:stretch>
        </p:blipFill>
        <p:spPr>
          <a:xfrm>
            <a:off x="887729" y="1113841"/>
            <a:ext cx="6820377" cy="3879026"/>
          </a:xfrm>
          <a:prstGeom prst="rect">
            <a:avLst/>
          </a:prstGeom>
        </p:spPr>
      </p:pic>
      <p:sp>
        <p:nvSpPr>
          <p:cNvPr id="5" name="TextBox 4">
            <a:extLst>
              <a:ext uri="{FF2B5EF4-FFF2-40B4-BE49-F238E27FC236}">
                <a16:creationId xmlns:a16="http://schemas.microsoft.com/office/drawing/2014/main" id="{6CB9EFEC-2EAB-1BA5-2D48-4D595C771F5F}"/>
              </a:ext>
            </a:extLst>
          </p:cNvPr>
          <p:cNvSpPr txBox="1"/>
          <p:nvPr/>
        </p:nvSpPr>
        <p:spPr>
          <a:xfrm>
            <a:off x="264319" y="697318"/>
            <a:ext cx="2836069" cy="307777"/>
          </a:xfrm>
          <a:prstGeom prst="rect">
            <a:avLst/>
          </a:prstGeom>
          <a:noFill/>
        </p:spPr>
        <p:txBody>
          <a:bodyPr wrap="square" rtlCol="0">
            <a:spAutoFit/>
          </a:bodyPr>
          <a:lstStyle/>
          <a:p>
            <a:r>
              <a:rPr lang="en-US"/>
              <a:t>3.4.1, Thông tin môn học</a:t>
            </a:r>
          </a:p>
        </p:txBody>
      </p:sp>
    </p:spTree>
    <p:extLst>
      <p:ext uri="{BB962C8B-B14F-4D97-AF65-F5344CB8AC3E}">
        <p14:creationId xmlns:p14="http://schemas.microsoft.com/office/powerpoint/2010/main" val="3288839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3.4.2,Thêm môn học</a:t>
            </a:r>
          </a:p>
        </p:txBody>
      </p:sp>
      <p:pic>
        <p:nvPicPr>
          <p:cNvPr id="2" name="Picture 1" descr="A screenshot of a computer&#10;&#10;Description automatically generated">
            <a:extLst>
              <a:ext uri="{FF2B5EF4-FFF2-40B4-BE49-F238E27FC236}">
                <a16:creationId xmlns:a16="http://schemas.microsoft.com/office/drawing/2014/main" id="{3F02C27D-B0BC-B8CB-87C2-102A19FD614C}"/>
              </a:ext>
            </a:extLst>
          </p:cNvPr>
          <p:cNvPicPr>
            <a:picLocks noChangeAspect="1"/>
          </p:cNvPicPr>
          <p:nvPr/>
        </p:nvPicPr>
        <p:blipFill>
          <a:blip r:embed="rId3"/>
          <a:stretch>
            <a:fillRect/>
          </a:stretch>
        </p:blipFill>
        <p:spPr>
          <a:xfrm>
            <a:off x="904399" y="719917"/>
            <a:ext cx="7225188" cy="4109258"/>
          </a:xfrm>
          <a:prstGeom prst="rect">
            <a:avLst/>
          </a:prstGeom>
        </p:spPr>
      </p:pic>
    </p:spTree>
    <p:extLst>
      <p:ext uri="{BB962C8B-B14F-4D97-AF65-F5344CB8AC3E}">
        <p14:creationId xmlns:p14="http://schemas.microsoft.com/office/powerpoint/2010/main" val="124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3.4.3, Sửa môn học</a:t>
            </a:r>
          </a:p>
        </p:txBody>
      </p:sp>
      <p:pic>
        <p:nvPicPr>
          <p:cNvPr id="5" name="Picture 4">
            <a:extLst>
              <a:ext uri="{FF2B5EF4-FFF2-40B4-BE49-F238E27FC236}">
                <a16:creationId xmlns:a16="http://schemas.microsoft.com/office/drawing/2014/main" id="{1EC44114-4A10-380F-D1A5-086BF9FEB210}"/>
              </a:ext>
            </a:extLst>
          </p:cNvPr>
          <p:cNvPicPr>
            <a:picLocks noChangeAspect="1"/>
          </p:cNvPicPr>
          <p:nvPr/>
        </p:nvPicPr>
        <p:blipFill>
          <a:blip r:embed="rId3"/>
          <a:stretch>
            <a:fillRect/>
          </a:stretch>
        </p:blipFill>
        <p:spPr>
          <a:xfrm>
            <a:off x="759534" y="698306"/>
            <a:ext cx="7468776" cy="4248345"/>
          </a:xfrm>
          <a:prstGeom prst="rect">
            <a:avLst/>
          </a:prstGeom>
        </p:spPr>
      </p:pic>
    </p:spTree>
    <p:extLst>
      <p:ext uri="{BB962C8B-B14F-4D97-AF65-F5344CB8AC3E}">
        <p14:creationId xmlns:p14="http://schemas.microsoft.com/office/powerpoint/2010/main" val="177012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3.5,Quản lí lịch học</a:t>
            </a:r>
          </a:p>
        </p:txBody>
      </p:sp>
      <p:pic>
        <p:nvPicPr>
          <p:cNvPr id="8" name="Picture 7" descr="A screenshot of a computer&#10;&#10;Description automatically generated">
            <a:extLst>
              <a:ext uri="{FF2B5EF4-FFF2-40B4-BE49-F238E27FC236}">
                <a16:creationId xmlns:a16="http://schemas.microsoft.com/office/drawing/2014/main" id="{8D478D54-C67A-1227-51E6-E3A7826D3301}"/>
              </a:ext>
            </a:extLst>
          </p:cNvPr>
          <p:cNvPicPr>
            <a:picLocks noChangeAspect="1"/>
          </p:cNvPicPr>
          <p:nvPr/>
        </p:nvPicPr>
        <p:blipFill>
          <a:blip r:embed="rId3"/>
          <a:stretch>
            <a:fillRect/>
          </a:stretch>
        </p:blipFill>
        <p:spPr>
          <a:xfrm>
            <a:off x="866298" y="730849"/>
            <a:ext cx="7270433" cy="4134991"/>
          </a:xfrm>
          <a:prstGeom prst="rect">
            <a:avLst/>
          </a:prstGeom>
        </p:spPr>
      </p:pic>
    </p:spTree>
    <p:extLst>
      <p:ext uri="{BB962C8B-B14F-4D97-AF65-F5344CB8AC3E}">
        <p14:creationId xmlns:p14="http://schemas.microsoft.com/office/powerpoint/2010/main" val="3464087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3.5.2, Thêm lịch học</a:t>
            </a:r>
          </a:p>
        </p:txBody>
      </p:sp>
      <p:pic>
        <p:nvPicPr>
          <p:cNvPr id="4" name="Picture 3" descr="A screenshot of a computer&#10;&#10;Description automatically generated">
            <a:extLst>
              <a:ext uri="{FF2B5EF4-FFF2-40B4-BE49-F238E27FC236}">
                <a16:creationId xmlns:a16="http://schemas.microsoft.com/office/drawing/2014/main" id="{9CA41AD2-EE62-8CE3-4C34-81891B8E2DED}"/>
              </a:ext>
            </a:extLst>
          </p:cNvPr>
          <p:cNvPicPr>
            <a:picLocks noChangeAspect="1"/>
          </p:cNvPicPr>
          <p:nvPr/>
        </p:nvPicPr>
        <p:blipFill>
          <a:blip r:embed="rId3"/>
          <a:stretch>
            <a:fillRect/>
          </a:stretch>
        </p:blipFill>
        <p:spPr>
          <a:xfrm>
            <a:off x="950733" y="730849"/>
            <a:ext cx="7277577" cy="4139054"/>
          </a:xfrm>
          <a:prstGeom prst="rect">
            <a:avLst/>
          </a:prstGeom>
        </p:spPr>
      </p:pic>
    </p:spTree>
    <p:extLst>
      <p:ext uri="{BB962C8B-B14F-4D97-AF65-F5344CB8AC3E}">
        <p14:creationId xmlns:p14="http://schemas.microsoft.com/office/powerpoint/2010/main" val="829021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205095"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a:t>
            </a:r>
            <a:r>
              <a:rPr lang="en-US" sz="1800">
                <a:latin typeface="Times New Roman" panose="02020603050405020304" pitchFamily="18" charset="0"/>
                <a:ea typeface="Arial" panose="020B0604020202020204" pitchFamily="34" charset="0"/>
                <a:cs typeface="Times New Roman" panose="02020603050405020304" pitchFamily="18" charset="0"/>
              </a:rPr>
              <a:t>6</a:t>
            </a:r>
            <a:r>
              <a:rPr lang="en-US" sz="1800">
                <a:effectLst/>
                <a:latin typeface="Times New Roman" panose="02020603050405020304" pitchFamily="18" charset="0"/>
                <a:ea typeface="Arial" panose="020B0604020202020204" pitchFamily="34" charset="0"/>
                <a:cs typeface="Times New Roman" panose="02020603050405020304" pitchFamily="18" charset="0"/>
              </a:rPr>
              <a:t>, Quản lí học sinh</a:t>
            </a:r>
          </a:p>
        </p:txBody>
      </p:sp>
      <p:pic>
        <p:nvPicPr>
          <p:cNvPr id="4" name="Picture 3" descr="A screenshot of a computer&#10;&#10;Description automatically generated">
            <a:extLst>
              <a:ext uri="{FF2B5EF4-FFF2-40B4-BE49-F238E27FC236}">
                <a16:creationId xmlns:a16="http://schemas.microsoft.com/office/drawing/2014/main" id="{00368037-732F-BFD2-98C1-084BDEDC10CC}"/>
              </a:ext>
            </a:extLst>
          </p:cNvPr>
          <p:cNvPicPr>
            <a:picLocks noChangeAspect="1"/>
          </p:cNvPicPr>
          <p:nvPr/>
        </p:nvPicPr>
        <p:blipFill>
          <a:blip r:embed="rId3"/>
          <a:stretch>
            <a:fillRect/>
          </a:stretch>
        </p:blipFill>
        <p:spPr>
          <a:xfrm>
            <a:off x="833199" y="661193"/>
            <a:ext cx="7477602" cy="4252816"/>
          </a:xfrm>
          <a:prstGeom prst="rect">
            <a:avLst/>
          </a:prstGeom>
        </p:spPr>
      </p:pic>
    </p:spTree>
    <p:extLst>
      <p:ext uri="{BB962C8B-B14F-4D97-AF65-F5344CB8AC3E}">
        <p14:creationId xmlns:p14="http://schemas.microsoft.com/office/powerpoint/2010/main" val="2608409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3.6.2,Thêm học sinh</a:t>
            </a:r>
          </a:p>
        </p:txBody>
      </p:sp>
      <p:pic>
        <p:nvPicPr>
          <p:cNvPr id="4" name="Picture 3" descr="A screenshot of a computer&#10;&#10;Description automatically generated">
            <a:extLst>
              <a:ext uri="{FF2B5EF4-FFF2-40B4-BE49-F238E27FC236}">
                <a16:creationId xmlns:a16="http://schemas.microsoft.com/office/drawing/2014/main" id="{865F2F4A-F34E-B17F-DA5D-06BBCD4A5969}"/>
              </a:ext>
            </a:extLst>
          </p:cNvPr>
          <p:cNvPicPr>
            <a:picLocks noChangeAspect="1"/>
          </p:cNvPicPr>
          <p:nvPr/>
        </p:nvPicPr>
        <p:blipFill>
          <a:blip r:embed="rId3"/>
          <a:stretch>
            <a:fillRect/>
          </a:stretch>
        </p:blipFill>
        <p:spPr>
          <a:xfrm>
            <a:off x="790714" y="668336"/>
            <a:ext cx="7437596" cy="4230063"/>
          </a:xfrm>
          <a:prstGeom prst="rect">
            <a:avLst/>
          </a:prstGeom>
        </p:spPr>
      </p:pic>
    </p:spTree>
    <p:extLst>
      <p:ext uri="{BB962C8B-B14F-4D97-AF65-F5344CB8AC3E}">
        <p14:creationId xmlns:p14="http://schemas.microsoft.com/office/powerpoint/2010/main" val="2104688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3.6.3, Sửa học sinh </a:t>
            </a:r>
          </a:p>
        </p:txBody>
      </p:sp>
      <p:pic>
        <p:nvPicPr>
          <p:cNvPr id="2" name="Picture 1" descr="A screenshot of a computer&#10;&#10;Description automatically generated">
            <a:extLst>
              <a:ext uri="{FF2B5EF4-FFF2-40B4-BE49-F238E27FC236}">
                <a16:creationId xmlns:a16="http://schemas.microsoft.com/office/drawing/2014/main" id="{5492AB83-66E0-5518-9630-5EDFB387A0FB}"/>
              </a:ext>
            </a:extLst>
          </p:cNvPr>
          <p:cNvPicPr>
            <a:picLocks noChangeAspect="1"/>
          </p:cNvPicPr>
          <p:nvPr/>
        </p:nvPicPr>
        <p:blipFill>
          <a:blip r:embed="rId3"/>
          <a:stretch>
            <a:fillRect/>
          </a:stretch>
        </p:blipFill>
        <p:spPr>
          <a:xfrm>
            <a:off x="926068" y="681996"/>
            <a:ext cx="7291864" cy="4147179"/>
          </a:xfrm>
          <a:prstGeom prst="rect">
            <a:avLst/>
          </a:prstGeom>
        </p:spPr>
      </p:pic>
    </p:spTree>
    <p:extLst>
      <p:ext uri="{BB962C8B-B14F-4D97-AF65-F5344CB8AC3E}">
        <p14:creationId xmlns:p14="http://schemas.microsoft.com/office/powerpoint/2010/main" val="4214764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689482" y="297157"/>
            <a:ext cx="564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t>Phần 1</a:t>
            </a:r>
            <a:endParaRPr sz="6000" b="1"/>
          </a:p>
        </p:txBody>
      </p:sp>
      <p:sp>
        <p:nvSpPr>
          <p:cNvPr id="86" name="Google Shape;86;p14"/>
          <p:cNvSpPr txBox="1">
            <a:spLocks noGrp="1"/>
          </p:cNvSpPr>
          <p:nvPr>
            <p:ph type="subTitle" idx="4294967295"/>
          </p:nvPr>
        </p:nvSpPr>
        <p:spPr>
          <a:xfrm>
            <a:off x="2114871" y="1224691"/>
            <a:ext cx="1939418"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Mở đầu</a:t>
            </a:r>
            <a:endParaRPr sz="3600" b="1"/>
          </a:p>
        </p:txBody>
      </p:sp>
      <p:sp>
        <p:nvSpPr>
          <p:cNvPr id="87" name="Google Shape;87;p14"/>
          <p:cNvSpPr txBox="1">
            <a:spLocks noGrp="1"/>
          </p:cNvSpPr>
          <p:nvPr>
            <p:ph type="body" idx="4294967295"/>
          </p:nvPr>
        </p:nvSpPr>
        <p:spPr>
          <a:xfrm>
            <a:off x="656241" y="2014039"/>
            <a:ext cx="6867387" cy="2461500"/>
          </a:xfrm>
          <a:prstGeom prst="rect">
            <a:avLst/>
          </a:prstGeom>
        </p:spPr>
        <p:txBody>
          <a:bodyPr spcFirstLastPara="1" wrap="square" lIns="91425" tIns="91425" rIns="91425" bIns="91425" anchor="t" anchorCtr="0">
            <a:noAutofit/>
          </a:bodyPr>
          <a:lstStyle/>
          <a:p>
            <a:pPr marL="171450" marR="0" indent="0" algn="l">
              <a:lnSpc>
                <a:spcPct val="130000"/>
              </a:lnSpc>
              <a:spcBef>
                <a:spcPts val="600"/>
              </a:spcBef>
              <a:spcAft>
                <a:spcPts val="6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Trong thời đại công nghệ thông tin phát triển mạnh mẽ, việc ứng dụng công nghệ thông tin vào quản lý là xu thế tất yếu của các doanh nghiệp, tổ chức, trong đó có trường học. Đối với trường học, việc quản lý học sinh một cách hiệu quả sẽ giúp cho công tác đào tạo, giảng dạy và nghiên cứu khoa học được thuận lợi.</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3.6.4, Xem điểm của học sinh </a:t>
            </a:r>
          </a:p>
        </p:txBody>
      </p:sp>
      <p:pic>
        <p:nvPicPr>
          <p:cNvPr id="4" name="Picture 3" descr="A screenshot of a computer&#10;&#10;Description automatically generated">
            <a:extLst>
              <a:ext uri="{FF2B5EF4-FFF2-40B4-BE49-F238E27FC236}">
                <a16:creationId xmlns:a16="http://schemas.microsoft.com/office/drawing/2014/main" id="{9A34697A-35F1-C32B-8E28-BE995330E4B2}"/>
              </a:ext>
            </a:extLst>
          </p:cNvPr>
          <p:cNvPicPr>
            <a:picLocks noChangeAspect="1"/>
          </p:cNvPicPr>
          <p:nvPr/>
        </p:nvPicPr>
        <p:blipFill>
          <a:blip r:embed="rId3"/>
          <a:stretch>
            <a:fillRect/>
          </a:stretch>
        </p:blipFill>
        <p:spPr>
          <a:xfrm>
            <a:off x="823436" y="668338"/>
            <a:ext cx="7477601" cy="4252816"/>
          </a:xfrm>
          <a:prstGeom prst="rect">
            <a:avLst/>
          </a:prstGeom>
        </p:spPr>
      </p:pic>
    </p:spTree>
    <p:extLst>
      <p:ext uri="{BB962C8B-B14F-4D97-AF65-F5344CB8AC3E}">
        <p14:creationId xmlns:p14="http://schemas.microsoft.com/office/powerpoint/2010/main" val="199875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3.7, Quản lí giáo viên </a:t>
            </a:r>
          </a:p>
        </p:txBody>
      </p:sp>
      <p:pic>
        <p:nvPicPr>
          <p:cNvPr id="2" name="Picture 1" descr="A screenshot of a computer&#10;&#10;Description automatically generated">
            <a:extLst>
              <a:ext uri="{FF2B5EF4-FFF2-40B4-BE49-F238E27FC236}">
                <a16:creationId xmlns:a16="http://schemas.microsoft.com/office/drawing/2014/main" id="{3D66B9BC-15EC-CEBF-926E-A39D139B3E77}"/>
              </a:ext>
            </a:extLst>
          </p:cNvPr>
          <p:cNvPicPr>
            <a:picLocks noChangeAspect="1"/>
          </p:cNvPicPr>
          <p:nvPr/>
        </p:nvPicPr>
        <p:blipFill>
          <a:blip r:embed="rId3"/>
          <a:stretch>
            <a:fillRect/>
          </a:stretch>
        </p:blipFill>
        <p:spPr>
          <a:xfrm>
            <a:off x="837722" y="730849"/>
            <a:ext cx="7334727" cy="4171557"/>
          </a:xfrm>
          <a:prstGeom prst="rect">
            <a:avLst/>
          </a:prstGeom>
        </p:spPr>
      </p:pic>
    </p:spTree>
    <p:extLst>
      <p:ext uri="{BB962C8B-B14F-4D97-AF65-F5344CB8AC3E}">
        <p14:creationId xmlns:p14="http://schemas.microsoft.com/office/powerpoint/2010/main" val="1519265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3.7</a:t>
            </a:r>
            <a:r>
              <a:rPr lang="en-US" sz="1800">
                <a:latin typeface="Times New Roman" panose="02020603050405020304" pitchFamily="18" charset="0"/>
                <a:ea typeface="Arial" panose="020B0604020202020204" pitchFamily="34" charset="0"/>
                <a:cs typeface="Times New Roman" panose="02020603050405020304" pitchFamily="18" charset="0"/>
              </a:rPr>
              <a:t>.2, Thêm giáo viên mới</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AE65EED5-F040-41AB-B826-492C2DE6F769}"/>
              </a:ext>
            </a:extLst>
          </p:cNvPr>
          <p:cNvPicPr>
            <a:picLocks noChangeAspect="1"/>
          </p:cNvPicPr>
          <p:nvPr/>
        </p:nvPicPr>
        <p:blipFill>
          <a:blip r:embed="rId3"/>
          <a:stretch>
            <a:fillRect/>
          </a:stretch>
        </p:blipFill>
        <p:spPr>
          <a:xfrm>
            <a:off x="1105376" y="730849"/>
            <a:ext cx="7299008" cy="4151243"/>
          </a:xfrm>
          <a:prstGeom prst="rect">
            <a:avLst/>
          </a:prstGeom>
        </p:spPr>
      </p:pic>
    </p:spTree>
    <p:extLst>
      <p:ext uri="{BB962C8B-B14F-4D97-AF65-F5344CB8AC3E}">
        <p14:creationId xmlns:p14="http://schemas.microsoft.com/office/powerpoint/2010/main" val="3426574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3.7</a:t>
            </a:r>
            <a:r>
              <a:rPr lang="en-US" sz="1800">
                <a:latin typeface="Times New Roman" panose="02020603050405020304" pitchFamily="18" charset="0"/>
                <a:ea typeface="Arial" panose="020B0604020202020204" pitchFamily="34" charset="0"/>
                <a:cs typeface="Times New Roman" panose="02020603050405020304" pitchFamily="18" charset="0"/>
              </a:rPr>
              <a:t>.2, Thêm giáo viên mới</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DF5930EC-9E70-8AC0-45AD-462605AED47B}"/>
              </a:ext>
            </a:extLst>
          </p:cNvPr>
          <p:cNvPicPr>
            <a:picLocks noChangeAspect="1"/>
          </p:cNvPicPr>
          <p:nvPr/>
        </p:nvPicPr>
        <p:blipFill>
          <a:blip r:embed="rId3"/>
          <a:stretch>
            <a:fillRect/>
          </a:stretch>
        </p:blipFill>
        <p:spPr>
          <a:xfrm>
            <a:off x="917088" y="730849"/>
            <a:ext cx="7106127" cy="4041543"/>
          </a:xfrm>
          <a:prstGeom prst="rect">
            <a:avLst/>
          </a:prstGeom>
        </p:spPr>
      </p:pic>
    </p:spTree>
    <p:extLst>
      <p:ext uri="{BB962C8B-B14F-4D97-AF65-F5344CB8AC3E}">
        <p14:creationId xmlns:p14="http://schemas.microsoft.com/office/powerpoint/2010/main" val="128190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930511"/>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3.8, Quản lí điểm</a:t>
            </a:r>
          </a:p>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   3.8.1, Điểm từng môn</a:t>
            </a:r>
          </a:p>
        </p:txBody>
      </p:sp>
      <p:pic>
        <p:nvPicPr>
          <p:cNvPr id="4" name="Picture 3">
            <a:extLst>
              <a:ext uri="{FF2B5EF4-FFF2-40B4-BE49-F238E27FC236}">
                <a16:creationId xmlns:a16="http://schemas.microsoft.com/office/drawing/2014/main" id="{F697E3E6-B881-CA56-2287-7B3A54EEBBC3}"/>
              </a:ext>
            </a:extLst>
          </p:cNvPr>
          <p:cNvPicPr>
            <a:picLocks noChangeAspect="1"/>
          </p:cNvPicPr>
          <p:nvPr/>
        </p:nvPicPr>
        <p:blipFill>
          <a:blip r:embed="rId3"/>
          <a:stretch>
            <a:fillRect/>
          </a:stretch>
        </p:blipFill>
        <p:spPr>
          <a:xfrm>
            <a:off x="1325880" y="1244836"/>
            <a:ext cx="5939790" cy="3378200"/>
          </a:xfrm>
          <a:prstGeom prst="rect">
            <a:avLst/>
          </a:prstGeom>
        </p:spPr>
      </p:pic>
    </p:spTree>
    <p:extLst>
      <p:ext uri="{BB962C8B-B14F-4D97-AF65-F5344CB8AC3E}">
        <p14:creationId xmlns:p14="http://schemas.microsoft.com/office/powerpoint/2010/main" val="1971755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3.8</a:t>
            </a:r>
            <a:r>
              <a:rPr lang="vi-VN" sz="1800">
                <a:effectLst/>
                <a:latin typeface="Times New Roman" panose="02020603050405020304" pitchFamily="18" charset="0"/>
                <a:ea typeface="Arial" panose="020B0604020202020204" pitchFamily="34" charset="0"/>
                <a:cs typeface="Times New Roman" panose="02020603050405020304" pitchFamily="18" charset="0"/>
              </a:rPr>
              <a:t>.2, Điểm theo lớp</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EA49D6C5-5A8F-45F2-7105-77D287DAC016}"/>
              </a:ext>
            </a:extLst>
          </p:cNvPr>
          <p:cNvPicPr>
            <a:picLocks noChangeAspect="1"/>
          </p:cNvPicPr>
          <p:nvPr/>
        </p:nvPicPr>
        <p:blipFill>
          <a:blip r:embed="rId3"/>
          <a:stretch>
            <a:fillRect/>
          </a:stretch>
        </p:blipFill>
        <p:spPr>
          <a:xfrm>
            <a:off x="1076087" y="773315"/>
            <a:ext cx="6991826" cy="3976536"/>
          </a:xfrm>
          <a:prstGeom prst="rect">
            <a:avLst/>
          </a:prstGeom>
        </p:spPr>
      </p:pic>
    </p:spTree>
    <p:extLst>
      <p:ext uri="{BB962C8B-B14F-4D97-AF65-F5344CB8AC3E}">
        <p14:creationId xmlns:p14="http://schemas.microsoft.com/office/powerpoint/2010/main" val="48959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0" y="-150019"/>
            <a:ext cx="8228310" cy="6088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GIAO DIỆN</a:t>
            </a:r>
            <a:endParaRPr/>
          </a:p>
        </p:txBody>
      </p:sp>
      <p:sp>
        <p:nvSpPr>
          <p:cNvPr id="216" name="Google Shape;216;p2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3" name="TextBox 2">
            <a:extLst>
              <a:ext uri="{FF2B5EF4-FFF2-40B4-BE49-F238E27FC236}">
                <a16:creationId xmlns:a16="http://schemas.microsoft.com/office/drawing/2014/main" id="{6BCB4D72-8367-9A3E-72DD-54E94B5FA9C3}"/>
              </a:ext>
            </a:extLst>
          </p:cNvPr>
          <p:cNvSpPr txBox="1"/>
          <p:nvPr/>
        </p:nvSpPr>
        <p:spPr>
          <a:xfrm>
            <a:off x="0" y="314325"/>
            <a:ext cx="7818120" cy="416524"/>
          </a:xfrm>
          <a:prstGeom prst="rect">
            <a:avLst/>
          </a:prstGeom>
          <a:noFill/>
        </p:spPr>
        <p:txBody>
          <a:bodyPr wrap="square">
            <a:spAutoFit/>
          </a:bodyPr>
          <a:lstStyle/>
          <a:p>
            <a:pPr marR="0" lvl="0" algn="just">
              <a:lnSpc>
                <a:spcPct val="130000"/>
              </a:lnSpc>
              <a:spcBef>
                <a:spcPts val="600"/>
              </a:spcBef>
              <a:spcAft>
                <a:spcPts val="6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3.</a:t>
            </a:r>
            <a:r>
              <a:rPr lang="vi-VN" sz="1800">
                <a:effectLst/>
                <a:latin typeface="Times New Roman" panose="02020603050405020304" pitchFamily="18" charset="0"/>
                <a:ea typeface="Arial" panose="020B0604020202020204" pitchFamily="34" charset="0"/>
                <a:cs typeface="Times New Roman" panose="02020603050405020304" pitchFamily="18" charset="0"/>
              </a:rPr>
              <a:t>9, Quản lí học phí</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EDFAC824-3B72-0382-6EB6-82F2C8413F16}"/>
              </a:ext>
            </a:extLst>
          </p:cNvPr>
          <p:cNvPicPr>
            <a:picLocks noChangeAspect="1"/>
          </p:cNvPicPr>
          <p:nvPr/>
        </p:nvPicPr>
        <p:blipFill>
          <a:blip r:embed="rId3"/>
          <a:stretch>
            <a:fillRect/>
          </a:stretch>
        </p:blipFill>
        <p:spPr>
          <a:xfrm>
            <a:off x="954643" y="658818"/>
            <a:ext cx="7234714" cy="4114676"/>
          </a:xfrm>
          <a:prstGeom prst="rect">
            <a:avLst/>
          </a:prstGeom>
        </p:spPr>
      </p:pic>
    </p:spTree>
    <p:extLst>
      <p:ext uri="{BB962C8B-B14F-4D97-AF65-F5344CB8AC3E}">
        <p14:creationId xmlns:p14="http://schemas.microsoft.com/office/powerpoint/2010/main" val="243245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11298-5235-55E7-09F9-4E6A133236E5}"/>
              </a:ext>
            </a:extLst>
          </p:cNvPr>
          <p:cNvSpPr>
            <a:spLocks noGrp="1"/>
          </p:cNvSpPr>
          <p:nvPr>
            <p:ph type="ctrTitle"/>
          </p:nvPr>
        </p:nvSpPr>
        <p:spPr>
          <a:xfrm>
            <a:off x="4900585" y="176497"/>
            <a:ext cx="3423144" cy="1159800"/>
          </a:xfrm>
        </p:spPr>
        <p:txBody>
          <a:bodyPr/>
          <a:lstStyle/>
          <a:p>
            <a:r>
              <a:rPr lang="en-US"/>
              <a:t>CẢM ƠN</a:t>
            </a:r>
          </a:p>
        </p:txBody>
      </p:sp>
      <p:sp>
        <p:nvSpPr>
          <p:cNvPr id="3" name="TextBox 2">
            <a:extLst>
              <a:ext uri="{FF2B5EF4-FFF2-40B4-BE49-F238E27FC236}">
                <a16:creationId xmlns:a16="http://schemas.microsoft.com/office/drawing/2014/main" id="{28E82E5D-7080-958D-FA2B-13757E65BD13}"/>
              </a:ext>
            </a:extLst>
          </p:cNvPr>
          <p:cNvSpPr txBox="1"/>
          <p:nvPr/>
        </p:nvSpPr>
        <p:spPr>
          <a:xfrm>
            <a:off x="1323667" y="1943100"/>
            <a:ext cx="7153835" cy="1015663"/>
          </a:xfrm>
          <a:prstGeom prst="rect">
            <a:avLst/>
          </a:prstGeom>
          <a:noFill/>
        </p:spPr>
        <p:txBody>
          <a:bodyPr wrap="square" rtlCol="0">
            <a:spAutoFit/>
          </a:bodyPr>
          <a:lstStyle/>
          <a:p>
            <a:r>
              <a:rPr lang="en-US" sz="3000" b="1"/>
              <a:t>Thầy và các bạn đã lắng nghe phần thuyết trình của nhóm 2</a:t>
            </a:r>
          </a:p>
        </p:txBody>
      </p:sp>
    </p:spTree>
    <p:extLst>
      <p:ext uri="{BB962C8B-B14F-4D97-AF65-F5344CB8AC3E}">
        <p14:creationId xmlns:p14="http://schemas.microsoft.com/office/powerpoint/2010/main" val="1145277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689482" y="297157"/>
            <a:ext cx="564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t>Phần 1</a:t>
            </a:r>
            <a:endParaRPr sz="6000" b="1"/>
          </a:p>
        </p:txBody>
      </p:sp>
      <p:sp>
        <p:nvSpPr>
          <p:cNvPr id="86" name="Google Shape;86;p14"/>
          <p:cNvSpPr txBox="1">
            <a:spLocks noGrp="1"/>
          </p:cNvSpPr>
          <p:nvPr>
            <p:ph type="subTitle" idx="4294967295"/>
          </p:nvPr>
        </p:nvSpPr>
        <p:spPr>
          <a:xfrm>
            <a:off x="384196" y="1224691"/>
            <a:ext cx="1939418"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Mở đầu</a:t>
            </a:r>
            <a:endParaRPr sz="3600" b="1"/>
          </a:p>
        </p:txBody>
      </p:sp>
      <p:sp>
        <p:nvSpPr>
          <p:cNvPr id="87" name="Google Shape;87;p14"/>
          <p:cNvSpPr txBox="1">
            <a:spLocks noGrp="1"/>
          </p:cNvSpPr>
          <p:nvPr>
            <p:ph type="body" idx="4294967295"/>
          </p:nvPr>
        </p:nvSpPr>
        <p:spPr>
          <a:xfrm>
            <a:off x="3062269" y="-53313"/>
            <a:ext cx="5642100" cy="2461500"/>
          </a:xfrm>
          <a:prstGeom prst="rect">
            <a:avLst/>
          </a:prstGeom>
        </p:spPr>
        <p:txBody>
          <a:bodyPr spcFirstLastPara="1" wrap="square" lIns="91425" tIns="91425" rIns="91425" bIns="91425" anchor="t" anchorCtr="0">
            <a:noAutofit/>
          </a:bodyPr>
          <a:lstStyle/>
          <a:p>
            <a:pPr marL="342900" marR="0" lvl="0" indent="-342900" algn="l">
              <a:lnSpc>
                <a:spcPct val="130000"/>
              </a:lnSpc>
              <a:spcBef>
                <a:spcPts val="200"/>
              </a:spcBef>
              <a:spcAft>
                <a:spcPts val="0"/>
              </a:spcAft>
              <a:buFont typeface="+mj-lt"/>
              <a:buAutoNum type="arabicPeriod"/>
            </a:pPr>
            <a:r>
              <a:rPr lang="vi-V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Tầm quan trọng của vấn đề giải quyết: </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marR="0" indent="0" algn="l">
              <a:lnSpc>
                <a:spcPct val="130000"/>
              </a:lnSpc>
              <a:spcBef>
                <a:spcPts val="600"/>
              </a:spcBef>
              <a:spcAft>
                <a:spcPts val="6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Vấn đề quản lý học sinh đóng vai trò lớn trong việc hoạch định, triển khai và duy trì chất lượng giáo dục. Đặc biệt, việc đảm bảo thông tin học sinh chính xác là yếu tố quyết định trong việc xây dựng kế hoạch phát triển và cung ứng các dịch vụ cơ bản.</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Oval 1">
            <a:extLst>
              <a:ext uri="{FF2B5EF4-FFF2-40B4-BE49-F238E27FC236}">
                <a16:creationId xmlns:a16="http://schemas.microsoft.com/office/drawing/2014/main" id="{C03C0A9C-F589-5BD3-D9A5-8C30523D8CDF}"/>
              </a:ext>
            </a:extLst>
          </p:cNvPr>
          <p:cNvSpPr/>
          <p:nvPr/>
        </p:nvSpPr>
        <p:spPr>
          <a:xfrm>
            <a:off x="3062269" y="62193"/>
            <a:ext cx="331598" cy="34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1</a:t>
            </a:r>
          </a:p>
        </p:txBody>
      </p:sp>
      <p:sp>
        <p:nvSpPr>
          <p:cNvPr id="3" name="Google Shape;87;p14">
            <a:extLst>
              <a:ext uri="{FF2B5EF4-FFF2-40B4-BE49-F238E27FC236}">
                <a16:creationId xmlns:a16="http://schemas.microsoft.com/office/drawing/2014/main" id="{73A33306-606B-BA2B-2947-F0E7470A34B2}"/>
              </a:ext>
            </a:extLst>
          </p:cNvPr>
          <p:cNvSpPr txBox="1">
            <a:spLocks/>
          </p:cNvSpPr>
          <p:nvPr/>
        </p:nvSpPr>
        <p:spPr>
          <a:xfrm>
            <a:off x="1014381" y="2360278"/>
            <a:ext cx="6867387" cy="246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342900" indent="-342900">
              <a:lnSpc>
                <a:spcPct val="130000"/>
              </a:lnSpc>
              <a:spcBef>
                <a:spcPts val="200"/>
              </a:spcBef>
              <a:buFont typeface="+mj-lt"/>
              <a:buAutoNum type="arabicPeriod"/>
            </a:pPr>
            <a:r>
              <a:rPr 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Tên chủ đề lựa chọn, phạm vi liên quan đến vấn đề được đặt ra: </a:t>
            </a:r>
            <a:endParaRPr lang="en-US" sz="1800" b="1">
              <a:latin typeface="Times New Roman" panose="02020603050405020304" pitchFamily="18" charset="0"/>
              <a:ea typeface="Times New Roman" panose="02020603050405020304" pitchFamily="18" charset="0"/>
              <a:cs typeface="Times New Roman" panose="02020603050405020304" pitchFamily="18" charset="0"/>
            </a:endParaRPr>
          </a:p>
          <a:p>
            <a:pPr marL="171450" indent="0">
              <a:lnSpc>
                <a:spcPct val="130000"/>
              </a:lnSpc>
              <a:spcAft>
                <a:spcPts val="600"/>
              </a:spcAft>
            </a:pPr>
            <a:r>
              <a:rPr lang="vi-VN" sz="1800">
                <a:latin typeface="Times New Roman" panose="02020603050405020304" pitchFamily="18" charset="0"/>
                <a:ea typeface="Arial" panose="020B0604020202020204" pitchFamily="34" charset="0"/>
                <a:cs typeface="Times New Roman" panose="02020603050405020304" pitchFamily="18" charset="0"/>
              </a:rPr>
              <a:t>Đề tài tập trung vào "Hệ thống quản lý thông tin học sinh" với mục tiêu mở rộng khả năng giám sát, theo dõi và báo cáo thông tin học sinh. Phần mềm sẽ bao gồm quản lý danh sách học sinh, quản lý học tập, học phí, quản lý người dùng ..., từ việc thêm mới đến quản lý thay đổi.</a:t>
            </a:r>
            <a:endParaRPr lang="en-US" sz="1800">
              <a:latin typeface="Times New Roman" panose="02020603050405020304" pitchFamily="18" charset="0"/>
              <a:ea typeface="Arial" panose="020B0604020202020204" pitchFamily="34" charset="0"/>
              <a:cs typeface="Times New Roman" panose="02020603050405020304" pitchFamily="18" charset="0"/>
            </a:endParaRPr>
          </a:p>
        </p:txBody>
      </p:sp>
      <p:sp>
        <p:nvSpPr>
          <p:cNvPr id="5" name="Oval 4">
            <a:extLst>
              <a:ext uri="{FF2B5EF4-FFF2-40B4-BE49-F238E27FC236}">
                <a16:creationId xmlns:a16="http://schemas.microsoft.com/office/drawing/2014/main" id="{BC57BD66-58B5-183E-F58C-EE37EEB7D75F}"/>
              </a:ext>
            </a:extLst>
          </p:cNvPr>
          <p:cNvSpPr/>
          <p:nvPr/>
        </p:nvSpPr>
        <p:spPr>
          <a:xfrm>
            <a:off x="1014381" y="2417040"/>
            <a:ext cx="331598" cy="34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2</a:t>
            </a:r>
          </a:p>
        </p:txBody>
      </p:sp>
    </p:spTree>
    <p:extLst>
      <p:ext uri="{BB962C8B-B14F-4D97-AF65-F5344CB8AC3E}">
        <p14:creationId xmlns:p14="http://schemas.microsoft.com/office/powerpoint/2010/main" val="214924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4"/>
          <p:cNvSpPr/>
          <p:nvPr/>
        </p:nvSpPr>
        <p:spPr>
          <a:xfrm>
            <a:off x="5880381" y="2562025"/>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0" y="-76223"/>
            <a:ext cx="564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t>Phần 1</a:t>
            </a:r>
            <a:endParaRPr sz="6000" b="1"/>
          </a:p>
        </p:txBody>
      </p:sp>
      <p:sp>
        <p:nvSpPr>
          <p:cNvPr id="86" name="Google Shape;86;p14"/>
          <p:cNvSpPr txBox="1">
            <a:spLocks noGrp="1"/>
          </p:cNvSpPr>
          <p:nvPr>
            <p:ph type="subTitle" idx="4294967295"/>
          </p:nvPr>
        </p:nvSpPr>
        <p:spPr>
          <a:xfrm>
            <a:off x="3318831" y="111277"/>
            <a:ext cx="1939418"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Mở đầu</a:t>
            </a:r>
            <a:endParaRPr sz="3600" b="1"/>
          </a:p>
        </p:txBody>
      </p:sp>
      <p:sp>
        <p:nvSpPr>
          <p:cNvPr id="87" name="Google Shape;87;p14"/>
          <p:cNvSpPr txBox="1">
            <a:spLocks noGrp="1"/>
          </p:cNvSpPr>
          <p:nvPr>
            <p:ph type="body" idx="4294967295"/>
          </p:nvPr>
        </p:nvSpPr>
        <p:spPr>
          <a:xfrm>
            <a:off x="192455" y="830876"/>
            <a:ext cx="8951545" cy="1725149"/>
          </a:xfrm>
          <a:prstGeom prst="rect">
            <a:avLst/>
          </a:prstGeom>
        </p:spPr>
        <p:txBody>
          <a:bodyPr spcFirstLastPara="1" wrap="square" lIns="91425" tIns="91425" rIns="91425" bIns="91425" anchor="t" anchorCtr="0">
            <a:noAutofit/>
          </a:bodyPr>
          <a:lstStyle/>
          <a:p>
            <a:pPr marL="342900" marR="0" lvl="0" indent="-342900" algn="l">
              <a:lnSpc>
                <a:spcPct val="130000"/>
              </a:lnSpc>
              <a:spcBef>
                <a:spcPts val="200"/>
              </a:spcBef>
              <a:spcAft>
                <a:spcPts val="0"/>
              </a:spcAft>
              <a:buFont typeface="+mj-lt"/>
              <a:buAutoNum type="arabicPeriod"/>
            </a:pPr>
            <a:r>
              <a:rPr lang="vi-V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Quá trình phát triển, hiện trạng vấn đề bạn chọn đang ở đâu: </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marR="0" indent="0" algn="l">
              <a:lnSpc>
                <a:spcPct val="130000"/>
              </a:lnSpc>
              <a:spcBef>
                <a:spcPts val="600"/>
              </a:spcBef>
              <a:spcAft>
                <a:spcPts val="600"/>
              </a:spcAft>
            </a:pPr>
            <a:r>
              <a:rPr lang="vi-VN" sz="1800">
                <a:effectLst/>
                <a:latin typeface="Times New Roman" panose="02020603050405020304" pitchFamily="18" charset="0"/>
                <a:ea typeface="Arial" panose="020B0604020202020204" pitchFamily="34" charset="0"/>
                <a:cs typeface="Times New Roman" panose="02020603050405020304" pitchFamily="18" charset="0"/>
              </a:rPr>
              <a:t>Trước đây, công tác quản lý học sinh chủ yếu được thực hiện theo phương pháp thủ công, sử dụng biểu mẫu, sổ sách...Đề tài này sẽ tận dụng công nghệ để nâng cao hiệu quả trong công tác quản lý, giảm thiểu sai sót và tiết kiệm thời gian,  công sức cho công tác quản lý</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p:txBody>
      </p:sp>
      <p:cxnSp>
        <p:nvCxnSpPr>
          <p:cNvPr id="89" name="Google Shape;89;p14"/>
          <p:cNvCxnSpPr/>
          <p:nvPr/>
        </p:nvCxnSpPr>
        <p:spPr>
          <a:xfrm>
            <a:off x="6694986" y="3933625"/>
            <a:ext cx="214500" cy="856800"/>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p:nvPr/>
        </p:nvCxnSpPr>
        <p:spPr>
          <a:xfrm>
            <a:off x="7059842" y="3727574"/>
            <a:ext cx="394200" cy="525600"/>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224089" y="3501963"/>
            <a:ext cx="752400" cy="464100"/>
          </a:xfrm>
          <a:prstGeom prst="straightConnector1">
            <a:avLst/>
          </a:prstGeom>
          <a:noFill/>
          <a:ln w="9525" cap="flat" cmpd="sng">
            <a:solidFill>
              <a:srgbClr val="CFD8DC"/>
            </a:solidFill>
            <a:prstDash val="solid"/>
            <a:round/>
            <a:headEnd type="none" w="med" len="med"/>
            <a:tailEnd type="none" w="med" len="med"/>
          </a:ln>
        </p:spPr>
      </p:cxnSp>
      <p:sp>
        <p:nvSpPr>
          <p:cNvPr id="92" name="Google Shape;92;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Oval 1">
            <a:extLst>
              <a:ext uri="{FF2B5EF4-FFF2-40B4-BE49-F238E27FC236}">
                <a16:creationId xmlns:a16="http://schemas.microsoft.com/office/drawing/2014/main" id="{D9C02068-272F-E584-82D9-EB2AE680FDDD}"/>
              </a:ext>
            </a:extLst>
          </p:cNvPr>
          <p:cNvSpPr/>
          <p:nvPr/>
        </p:nvSpPr>
        <p:spPr>
          <a:xfrm>
            <a:off x="117982" y="912127"/>
            <a:ext cx="331598" cy="34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3</a:t>
            </a:r>
          </a:p>
        </p:txBody>
      </p:sp>
      <p:sp>
        <p:nvSpPr>
          <p:cNvPr id="3" name="Google Shape;87;p14">
            <a:extLst>
              <a:ext uri="{FF2B5EF4-FFF2-40B4-BE49-F238E27FC236}">
                <a16:creationId xmlns:a16="http://schemas.microsoft.com/office/drawing/2014/main" id="{FDE05546-698B-DB83-368A-2A0F8C53D961}"/>
              </a:ext>
            </a:extLst>
          </p:cNvPr>
          <p:cNvSpPr txBox="1">
            <a:spLocks/>
          </p:cNvSpPr>
          <p:nvPr/>
        </p:nvSpPr>
        <p:spPr>
          <a:xfrm>
            <a:off x="283781" y="2556025"/>
            <a:ext cx="8501965" cy="246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342900" indent="-342900">
              <a:lnSpc>
                <a:spcPct val="130000"/>
              </a:lnSpc>
              <a:spcBef>
                <a:spcPts val="200"/>
              </a:spcBef>
              <a:buFont typeface="+mj-lt"/>
              <a:buAutoNum type="arabicPeriod"/>
            </a:pPr>
            <a:r>
              <a:rPr 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Vai trò và ý nghĩa của đề tài trong vấn đề chung và công nghệ phần mềm: </a:t>
            </a:r>
            <a:endParaRPr lang="en-US" sz="1800" b="1">
              <a:latin typeface="Times New Roman" panose="02020603050405020304" pitchFamily="18" charset="0"/>
              <a:ea typeface="Times New Roman" panose="02020603050405020304" pitchFamily="18" charset="0"/>
              <a:cs typeface="Times New Roman" panose="02020603050405020304" pitchFamily="18" charset="0"/>
            </a:endParaRPr>
          </a:p>
          <a:p>
            <a:pPr marL="171450" indent="0">
              <a:lnSpc>
                <a:spcPct val="130000"/>
              </a:lnSpc>
              <a:spcAft>
                <a:spcPts val="600"/>
              </a:spcAft>
            </a:pPr>
            <a:r>
              <a:rPr lang="vi-VN" sz="1800">
                <a:latin typeface="Times New Roman" panose="02020603050405020304" pitchFamily="18" charset="0"/>
                <a:ea typeface="Arial" panose="020B0604020202020204" pitchFamily="34" charset="0"/>
                <a:cs typeface="Times New Roman" panose="02020603050405020304" pitchFamily="18" charset="0"/>
              </a:rPr>
              <a:t>Đề tài không chỉ giúp nâng cao chất lượng quản lý học sinh mà còn đóng góp vào sự phát triển của công nghệ kỹ thuật số. Đồng thời, nó đặt ra thách thức và cơ hội trong việc áp dụng công nghệ phần mềm để giải quyết các vấn đề xã hội ngày càng phức tạp.</a:t>
            </a:r>
            <a:endParaRPr lang="en-US" sz="1800">
              <a:latin typeface="Times New Roman" panose="02020603050405020304" pitchFamily="18" charset="0"/>
              <a:ea typeface="Arial" panose="020B0604020202020204" pitchFamily="34" charset="0"/>
              <a:cs typeface="Times New Roman" panose="02020603050405020304" pitchFamily="18" charset="0"/>
            </a:endParaRPr>
          </a:p>
          <a:p>
            <a:pPr marL="171450" indent="0">
              <a:lnSpc>
                <a:spcPct val="130000"/>
              </a:lnSpc>
              <a:spcAft>
                <a:spcPts val="600"/>
              </a:spcAft>
            </a:pPr>
            <a:br>
              <a:rPr lang="vi-VN" sz="1800">
                <a:latin typeface="Times New Roman" panose="02020603050405020304" pitchFamily="18" charset="0"/>
                <a:ea typeface="Arial" panose="020B0604020202020204" pitchFamily="34" charset="0"/>
              </a:rPr>
            </a:br>
            <a:r>
              <a:rPr lang="vi-VN" sz="1800">
                <a:latin typeface="Times New Roman" panose="02020603050405020304" pitchFamily="18" charset="0"/>
                <a:ea typeface="Arial" panose="020B0604020202020204" pitchFamily="34" charset="0"/>
                <a:cs typeface="Times New Roman" panose="02020603050405020304" pitchFamily="18" charset="0"/>
              </a:rPr>
              <a:t> </a:t>
            </a:r>
            <a:endParaRPr lang="en-US" sz="1800">
              <a:latin typeface="Times New Roman" panose="02020603050405020304" pitchFamily="18" charset="0"/>
              <a:ea typeface="Arial" panose="020B0604020202020204" pitchFamily="34" charset="0"/>
              <a:cs typeface="Times New Roman" panose="02020603050405020304" pitchFamily="18" charset="0"/>
            </a:endParaRPr>
          </a:p>
        </p:txBody>
      </p:sp>
      <p:sp>
        <p:nvSpPr>
          <p:cNvPr id="4" name="Oval 3">
            <a:extLst>
              <a:ext uri="{FF2B5EF4-FFF2-40B4-BE49-F238E27FC236}">
                <a16:creationId xmlns:a16="http://schemas.microsoft.com/office/drawing/2014/main" id="{C9672DF1-42AA-A9E8-2FA7-E6B8E81A1427}"/>
              </a:ext>
            </a:extLst>
          </p:cNvPr>
          <p:cNvSpPr/>
          <p:nvPr/>
        </p:nvSpPr>
        <p:spPr>
          <a:xfrm>
            <a:off x="205968" y="2637276"/>
            <a:ext cx="331598" cy="3429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4</a:t>
            </a:r>
          </a:p>
        </p:txBody>
      </p:sp>
    </p:spTree>
    <p:extLst>
      <p:ext uri="{BB962C8B-B14F-4D97-AF65-F5344CB8AC3E}">
        <p14:creationId xmlns:p14="http://schemas.microsoft.com/office/powerpoint/2010/main" val="165614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2.</a:t>
            </a:r>
            <a:endParaRPr sz="6000">
              <a:solidFill>
                <a:schemeClr val="accent4"/>
              </a:solidFill>
            </a:endParaRPr>
          </a:p>
          <a:p>
            <a:pPr marL="0" lvl="0" indent="0" algn="l" rtl="0">
              <a:spcBef>
                <a:spcPts val="0"/>
              </a:spcBef>
              <a:spcAft>
                <a:spcPts val="0"/>
              </a:spcAft>
              <a:buNone/>
            </a:pPr>
            <a:r>
              <a:rPr lang="en"/>
              <a:t>NỘI DUNG</a:t>
            </a:r>
            <a:endParaRPr/>
          </a:p>
        </p:txBody>
      </p:sp>
      <p:sp>
        <p:nvSpPr>
          <p:cNvPr id="98" name="Google Shape;98;p15"/>
          <p:cNvSpPr txBox="1">
            <a:spLocks noGrp="1"/>
          </p:cNvSpPr>
          <p:nvPr>
            <p:ph type="subTitle" idx="1"/>
          </p:nvPr>
        </p:nvSpPr>
        <p:spPr>
          <a:xfrm>
            <a:off x="1546025" y="5279134"/>
            <a:ext cx="5832600" cy="7437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body" idx="1"/>
          </p:nvPr>
        </p:nvSpPr>
        <p:spPr>
          <a:xfrm>
            <a:off x="271463" y="992982"/>
            <a:ext cx="8458200" cy="3636168"/>
          </a:xfrm>
          <a:prstGeom prst="rect">
            <a:avLst/>
          </a:prstGeom>
        </p:spPr>
        <p:txBody>
          <a:bodyPr spcFirstLastPara="1" wrap="square" lIns="91425" tIns="91425" rIns="91425" bIns="91425" anchor="t" anchorCtr="0">
            <a:noAutofit/>
          </a:bodyPr>
          <a:lstStyle/>
          <a:p>
            <a:pPr marL="0" indent="0" algn="l">
              <a:buNone/>
            </a:pPr>
            <a:r>
              <a:rPr lang="vi-V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Khảo sát hệ thống quản lý học sinh của một trường học.</a:t>
            </a:r>
            <a:endParaRPr lang="en-US" sz="1800" b="1">
              <a:latin typeface="Times New Roman" panose="02020603050405020304" pitchFamily="18" charset="0"/>
              <a:ea typeface="Times New Roman" panose="02020603050405020304" pitchFamily="18" charset="0"/>
              <a:cs typeface="Times New Roman" panose="02020603050405020304" pitchFamily="18" charset="0"/>
            </a:endParaRPr>
          </a:p>
          <a:p>
            <a:pPr marL="0" indent="0" algn="l">
              <a:buNone/>
            </a:pPr>
            <a:r>
              <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1.1.1. Tình hình thực tế của trường học</a:t>
            </a:r>
            <a:endPar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l">
              <a:buNone/>
            </a:pPr>
            <a:r>
              <a:rPr lang="en-US" sz="18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1.1.2. Quy trình nghiệp vụ</a:t>
            </a:r>
            <a:endPar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l">
              <a:buNone/>
            </a:pPr>
            <a:r>
              <a:rPr lang="en-US" sz="18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1.1.3. Yêu cầu:</a:t>
            </a:r>
            <a:endParaRPr lang="en-US"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l">
              <a:buNone/>
            </a:pPr>
            <a:r>
              <a:rPr lang="en-US" sz="1800" b="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1.1.3.1. Đối với người quản lý.</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l">
              <a:buNone/>
            </a:pPr>
            <a:r>
              <a:rPr lang="en-US"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1.1.3.2. Đối với giáo viên</a:t>
            </a:r>
            <a:endPar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l">
              <a:buNone/>
            </a:pPr>
            <a:r>
              <a:rPr lang="en-US" sz="18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vi-VN" sz="1800" b="1">
                <a:solidFill>
                  <a:srgbClr val="000000"/>
                </a:solidFill>
                <a:effectLst/>
                <a:latin typeface="Times New Roman" panose="02020603050405020304" pitchFamily="18" charset="0"/>
                <a:ea typeface="Times New Roman" panose="02020603050405020304" pitchFamily="18" charset="0"/>
              </a:rPr>
              <a:t>1.1.4. Phương pháp khảo sát</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l">
              <a:buNone/>
            </a:pPr>
            <a:r>
              <a:rPr lang="en-US" sz="1800" b="1">
                <a:effectLst/>
                <a:latin typeface="Arial" panose="020B0604020202020204" pitchFamily="34" charset="0"/>
                <a:ea typeface="Times New Roman" panose="02020603050405020304" pitchFamily="18" charset="0"/>
                <a:cs typeface="Times New Roman" panose="02020603050405020304" pitchFamily="18" charset="0"/>
              </a:rPr>
              <a:t>1.2 ,</a:t>
            </a:r>
            <a:r>
              <a:rPr lang="vi-VN" sz="1800" b="1">
                <a:effectLst/>
                <a:latin typeface="Arial" panose="020B0604020202020204" pitchFamily="34" charset="0"/>
                <a:ea typeface="Times New Roman" panose="02020603050405020304" pitchFamily="18" charset="0"/>
                <a:cs typeface="Times New Roman" panose="02020603050405020304" pitchFamily="18" charset="0"/>
              </a:rPr>
              <a:t>Mục tiêu và yêu cầu khi xây dựng hệ thống</a:t>
            </a:r>
            <a:endParaRPr lang="en-US" sz="1800" b="1">
              <a:effectLst/>
              <a:latin typeface="Arial" panose="020B0604020202020204" pitchFamily="34" charset="0"/>
              <a:ea typeface="Times New Roman" panose="02020603050405020304" pitchFamily="18" charset="0"/>
              <a:cs typeface="Times New Roman" panose="02020603050405020304" pitchFamily="18" charset="0"/>
            </a:endParaRPr>
          </a:p>
          <a:p>
            <a:pPr marL="0" indent="0" algn="l">
              <a:buNone/>
            </a:pPr>
            <a:r>
              <a:rPr lang="en-US" sz="1800" b="1">
                <a:effectLst/>
                <a:latin typeface="Arial" panose="020B0604020202020204" pitchFamily="34" charset="0"/>
                <a:ea typeface="Arial" panose="020B0604020202020204" pitchFamily="34" charset="0"/>
                <a:cs typeface="Times New Roman" panose="02020603050405020304" pitchFamily="18" charset="0"/>
              </a:rPr>
              <a:t>    </a:t>
            </a:r>
            <a:r>
              <a:rPr lang="en-US" sz="1800">
                <a:effectLst/>
                <a:latin typeface="Arial" panose="020B0604020202020204" pitchFamily="34" charset="0"/>
                <a:ea typeface="Times New Roman" panose="02020603050405020304" pitchFamily="18" charset="0"/>
                <a:cs typeface="Times New Roman" panose="02020603050405020304" pitchFamily="18" charset="0"/>
              </a:rPr>
              <a:t>1.2.1 </a:t>
            </a:r>
            <a:r>
              <a:rPr lang="vi-VN" sz="1800">
                <a:effectLst/>
                <a:latin typeface="Arial" panose="020B0604020202020204" pitchFamily="34" charset="0"/>
                <a:ea typeface="Times New Roman" panose="02020603050405020304" pitchFamily="18" charset="0"/>
                <a:cs typeface="Times New Roman" panose="02020603050405020304" pitchFamily="18" charset="0"/>
              </a:rPr>
              <a:t>Mục tiêu</a:t>
            </a:r>
            <a:r>
              <a:rPr lang="en-US" sz="1800">
                <a:latin typeface="Arial" panose="020B0604020202020204" pitchFamily="34" charset="0"/>
                <a:ea typeface="Times New Roman" panose="02020603050405020304" pitchFamily="18" charset="0"/>
                <a:cs typeface="Times New Roman" panose="02020603050405020304" pitchFamily="18" charset="0"/>
              </a:rPr>
              <a:t> </a:t>
            </a:r>
          </a:p>
          <a:p>
            <a:pPr marL="0" indent="0" algn="l">
              <a:buNone/>
            </a:pPr>
            <a:r>
              <a:rPr lang="en-US" sz="1800">
                <a:effectLst/>
                <a:latin typeface="Arial" panose="020B0604020202020204" pitchFamily="34" charset="0"/>
                <a:ea typeface="Arial" panose="020B0604020202020204" pitchFamily="34" charset="0"/>
                <a:cs typeface="Times New Roman" panose="02020603050405020304" pitchFamily="18" charset="0"/>
              </a:rPr>
              <a:t>     </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1.2.2. Yêu cầu</a:t>
            </a: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l">
              <a:buNone/>
            </a:pP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l">
              <a:buNone/>
            </a:pP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l">
              <a:buNone/>
            </a:pP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l">
              <a:buNone/>
            </a:pP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l">
              <a:buNone/>
            </a:pP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0" indent="0" algn="l">
              <a:buNone/>
            </a:pPr>
            <a:endParaRPr lang="en-US" sz="1800">
              <a:effectLst/>
              <a:latin typeface="Times New Roman" panose="02020603050405020304" pitchFamily="18" charset="0"/>
              <a:ea typeface="Arial" panose="020B0604020202020204" pitchFamily="34" charset="0"/>
              <a:cs typeface="Times New Roman" panose="02020603050405020304" pitchFamily="18" charset="0"/>
            </a:endParaRPr>
          </a:p>
          <a:p>
            <a:pPr marL="0" lvl="0" indent="0" algn="ctr" rtl="0">
              <a:spcBef>
                <a:spcPts val="600"/>
              </a:spcBef>
              <a:spcAft>
                <a:spcPts val="0"/>
              </a:spcAft>
              <a:buNone/>
            </a:pPr>
            <a:endParaRPr/>
          </a:p>
        </p:txBody>
      </p:sp>
      <p:sp>
        <p:nvSpPr>
          <p:cNvPr id="105" name="Google Shape;105;p16"/>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
        <p:nvSpPr>
          <p:cNvPr id="2" name="Google Shape;97;p15">
            <a:extLst>
              <a:ext uri="{FF2B5EF4-FFF2-40B4-BE49-F238E27FC236}">
                <a16:creationId xmlns:a16="http://schemas.microsoft.com/office/drawing/2014/main" id="{F7AD76B0-1A7A-C32D-4794-034C33B4FA4F}"/>
              </a:ext>
            </a:extLst>
          </p:cNvPr>
          <p:cNvSpPr txBox="1">
            <a:spLocks/>
          </p:cNvSpPr>
          <p:nvPr/>
        </p:nvSpPr>
        <p:spPr>
          <a:xfrm>
            <a:off x="1514474" y="0"/>
            <a:ext cx="6536531" cy="12287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indent="0" algn="ctr">
              <a:lnSpc>
                <a:spcPct val="130000"/>
              </a:lnSpc>
              <a:spcBef>
                <a:spcPts val="600"/>
              </a:spcBef>
              <a:spcAft>
                <a:spcPts val="600"/>
              </a:spcAft>
            </a:pPr>
            <a:r>
              <a:rPr lang="vi-VN" sz="2800" b="1">
                <a:solidFill>
                  <a:srgbClr val="000000"/>
                </a:solidFill>
                <a:effectLst/>
                <a:latin typeface="Times New Roman" panose="02020603050405020304" pitchFamily="18" charset="0"/>
                <a:ea typeface="Times New Roman" panose="02020603050405020304" pitchFamily="18" charset="0"/>
              </a:rPr>
              <a:t>Chương I.KHẢO SÁT HIỆN TRẠNG VÀ XÁC LẬP DỰ ÁN</a:t>
            </a:r>
            <a:endParaRPr lang="en-US" sz="2800" b="1">
              <a:solidFill>
                <a:srgbClr val="000000"/>
              </a:solidFill>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ctrTitle" idx="4294967295"/>
          </p:nvPr>
        </p:nvSpPr>
        <p:spPr>
          <a:xfrm>
            <a:off x="-1066800" y="-9084"/>
            <a:ext cx="4779600" cy="9224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000" b="1"/>
              <a:t>Chương II</a:t>
            </a:r>
            <a:endParaRPr sz="6000" b="1"/>
          </a:p>
        </p:txBody>
      </p:sp>
      <p:sp>
        <p:nvSpPr>
          <p:cNvPr id="119" name="Google Shape;119;p18"/>
          <p:cNvSpPr txBox="1">
            <a:spLocks noGrp="1"/>
          </p:cNvSpPr>
          <p:nvPr>
            <p:ph type="subTitle" idx="4294967295"/>
          </p:nvPr>
        </p:nvSpPr>
        <p:spPr>
          <a:xfrm>
            <a:off x="171450" y="953766"/>
            <a:ext cx="4578644" cy="64726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2400">
                <a:solidFill>
                  <a:schemeClr val="tx1"/>
                </a:solidFill>
              </a:rPr>
              <a:t>Biểu đồ phân cấp chức năng</a:t>
            </a:r>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endCxn id="117" idx="6"/>
          </p:cNvCxnSpPr>
          <p:nvPr/>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8"/>
          <p:cNvGrpSpPr/>
          <p:nvPr/>
        </p:nvGrpSpPr>
        <p:grpSpPr>
          <a:xfrm>
            <a:off x="6224310" y="1351742"/>
            <a:ext cx="878284" cy="816182"/>
            <a:chOff x="5972700" y="2330200"/>
            <a:chExt cx="411625" cy="387275"/>
          </a:xfrm>
        </p:grpSpPr>
        <p:sp>
          <p:nvSpPr>
            <p:cNvPr id="125" name="Google Shape;125;p1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26" name="Google Shape;126;p1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TextBox 2">
            <a:extLst>
              <a:ext uri="{FF2B5EF4-FFF2-40B4-BE49-F238E27FC236}">
                <a16:creationId xmlns:a16="http://schemas.microsoft.com/office/drawing/2014/main" id="{6B703610-95B2-9591-55BB-3F4BCE8F330B}"/>
              </a:ext>
            </a:extLst>
          </p:cNvPr>
          <p:cNvSpPr txBox="1"/>
          <p:nvPr/>
        </p:nvSpPr>
        <p:spPr>
          <a:xfrm>
            <a:off x="2938110" y="646499"/>
            <a:ext cx="6313319" cy="461665"/>
          </a:xfrm>
          <a:prstGeom prst="rect">
            <a:avLst/>
          </a:prstGeom>
          <a:noFill/>
        </p:spPr>
        <p:txBody>
          <a:bodyPr wrap="square">
            <a:spAutoFit/>
          </a:bodyPr>
          <a:lstStyle/>
          <a:p>
            <a:r>
              <a:rPr lang="vi-VN" sz="2400" b="1">
                <a:effectLst/>
                <a:latin typeface="Times New Roman" panose="02020603050405020304" pitchFamily="18" charset="0"/>
                <a:ea typeface="Arial" panose="020B0604020202020204" pitchFamily="34" charset="0"/>
              </a:rPr>
              <a:t>PHÂN TÍCH HỆ THỐNG VỀ CHỨC NĂNG</a:t>
            </a:r>
            <a:endParaRPr lang="en-US" sz="2400" b="1"/>
          </a:p>
        </p:txBody>
      </p:sp>
      <p:pic>
        <p:nvPicPr>
          <p:cNvPr id="4" name="Picture 3">
            <a:extLst>
              <a:ext uri="{FF2B5EF4-FFF2-40B4-BE49-F238E27FC236}">
                <a16:creationId xmlns:a16="http://schemas.microsoft.com/office/drawing/2014/main" id="{EF7901D0-CD09-42DA-DD25-EF016AA9A5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625" y="1645210"/>
            <a:ext cx="7686915" cy="31782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1106</Words>
  <Application>Microsoft Office PowerPoint</Application>
  <PresentationFormat>On-screen Show (16:9)</PresentationFormat>
  <Paragraphs>180</Paragraphs>
  <Slides>47</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Source Sans Pro</vt:lpstr>
      <vt:lpstr>Roboto Slab</vt:lpstr>
      <vt:lpstr>Times New Roman</vt:lpstr>
      <vt:lpstr>Arial</vt:lpstr>
      <vt:lpstr>Cordelia template</vt:lpstr>
      <vt:lpstr>PowerPoint Presentation</vt:lpstr>
      <vt:lpstr>PowerPoint Presentation</vt:lpstr>
      <vt:lpstr>Nội dung</vt:lpstr>
      <vt:lpstr>Phần 1</vt:lpstr>
      <vt:lpstr>Phần 1</vt:lpstr>
      <vt:lpstr>Phần 1</vt:lpstr>
      <vt:lpstr>2. NỘI DUNG</vt:lpstr>
      <vt:lpstr>PowerPoint Presentation</vt:lpstr>
      <vt:lpstr>Chương II</vt:lpstr>
      <vt:lpstr>Biểu đồ luồng dữ liệu mức ngữ cảnh</vt:lpstr>
      <vt:lpstr>Biểu đồ luồng dữ liệu mức đỉnh của hệ thống quản lý học sinh</vt:lpstr>
      <vt:lpstr>Biểu đồ luồng dữ liệu mức dưới đỉnh</vt:lpstr>
      <vt:lpstr>Biểu đồ luồng dữ liệu mức dưới đỉnh</vt:lpstr>
      <vt:lpstr>Biểu đồ luồng dữ liệu mức dưới đỉnh</vt:lpstr>
      <vt:lpstr>Biểu đồ luồng dữ liệu mức dưới đỉnh</vt:lpstr>
      <vt:lpstr>Biểu đồ luồng dữ liệu mức dưới đỉnh</vt:lpstr>
      <vt:lpstr>PowerPoint Presentation</vt:lpstr>
      <vt:lpstr>Chương III</vt:lpstr>
      <vt:lpstr>Mô hình thực thể E-R</vt:lpstr>
      <vt:lpstr>CHƯƠNG IV: THIẾT KẾ HỆ THỐNG</vt:lpstr>
      <vt:lpstr>CHƯƠNG IV: THIẾT KẾ HỆ THỐNG</vt:lpstr>
      <vt:lpstr>CHƯƠNG IV: THIẾT KẾ HỆ THỐNG</vt:lpstr>
      <vt:lpstr>CHƯƠNG IV: THIẾT KẾ HỆ THỐNG</vt:lpstr>
      <vt:lpstr>CHƯƠNG IV: THIẾT KẾ HỆ THỐNG</vt:lpstr>
      <vt:lpstr>CHƯƠNG IV: THIẾT KẾ HỆ THỐNG</vt:lpstr>
      <vt:lpstr>CHƯƠNG IV: THIẾT KẾ HỆ THỐNG</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Quoc Tuan</dc:creator>
  <cp:lastModifiedBy>Khuất Tiến</cp:lastModifiedBy>
  <cp:revision>7</cp:revision>
  <dcterms:modified xsi:type="dcterms:W3CDTF">2024-01-09T10:06:22Z</dcterms:modified>
</cp:coreProperties>
</file>